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60" r:id="rId2"/>
    <p:sldId id="262" r:id="rId3"/>
    <p:sldId id="279" r:id="rId4"/>
    <p:sldId id="289" r:id="rId5"/>
    <p:sldId id="275" r:id="rId6"/>
    <p:sldId id="290" r:id="rId7"/>
    <p:sldId id="286" r:id="rId8"/>
    <p:sldId id="287" r:id="rId9"/>
    <p:sldId id="293" r:id="rId10"/>
    <p:sldId id="294" r:id="rId11"/>
    <p:sldId id="288" r:id="rId12"/>
    <p:sldId id="295" r:id="rId13"/>
    <p:sldId id="291" r:id="rId14"/>
    <p:sldId id="292" r:id="rId15"/>
    <p:sldId id="357" r:id="rId16"/>
    <p:sldId id="358" r:id="rId17"/>
    <p:sldId id="296" r:id="rId18"/>
    <p:sldId id="297" r:id="rId19"/>
    <p:sldId id="359" r:id="rId20"/>
    <p:sldId id="301" r:id="rId21"/>
    <p:sldId id="302" r:id="rId22"/>
    <p:sldId id="303" r:id="rId23"/>
    <p:sldId id="304" r:id="rId24"/>
    <p:sldId id="350" r:id="rId25"/>
    <p:sldId id="305" r:id="rId26"/>
    <p:sldId id="308" r:id="rId27"/>
    <p:sldId id="306" r:id="rId28"/>
    <p:sldId id="309" r:id="rId29"/>
    <p:sldId id="310" r:id="rId30"/>
    <p:sldId id="311" r:id="rId31"/>
    <p:sldId id="312" r:id="rId32"/>
    <p:sldId id="313" r:id="rId33"/>
    <p:sldId id="314" r:id="rId34"/>
    <p:sldId id="389" r:id="rId35"/>
    <p:sldId id="392" r:id="rId36"/>
    <p:sldId id="393" r:id="rId37"/>
    <p:sldId id="394" r:id="rId38"/>
    <p:sldId id="391" r:id="rId39"/>
    <p:sldId id="351" r:id="rId40"/>
    <p:sldId id="315" r:id="rId41"/>
    <p:sldId id="316" r:id="rId42"/>
    <p:sldId id="318" r:id="rId43"/>
    <p:sldId id="352" r:id="rId44"/>
    <p:sldId id="353" r:id="rId45"/>
    <p:sldId id="319" r:id="rId46"/>
    <p:sldId id="354" r:id="rId47"/>
    <p:sldId id="355" r:id="rId48"/>
    <p:sldId id="356" r:id="rId49"/>
    <p:sldId id="320" r:id="rId50"/>
    <p:sldId id="283" r:id="rId51"/>
    <p:sldId id="265" r:id="rId52"/>
    <p:sldId id="277" r:id="rId53"/>
    <p:sldId id="285" r:id="rId54"/>
    <p:sldId id="276" r:id="rId55"/>
    <p:sldId id="271" r:id="rId56"/>
    <p:sldId id="280" r:id="rId57"/>
    <p:sldId id="274" r:id="rId58"/>
    <p:sldId id="264" r:id="rId59"/>
    <p:sldId id="267" r:id="rId60"/>
    <p:sldId id="263" r:id="rId61"/>
    <p:sldId id="261" r:id="rId62"/>
    <p:sldId id="281" r:id="rId63"/>
    <p:sldId id="266" r:id="rId64"/>
    <p:sldId id="258" r:id="rId65"/>
    <p:sldId id="268" r:id="rId66"/>
    <p:sldId id="278" r:id="rId67"/>
    <p:sldId id="282" r:id="rId68"/>
    <p:sldId id="270" r:id="rId69"/>
    <p:sldId id="269" r:id="rId70"/>
    <p:sldId id="273" r:id="rId71"/>
    <p:sldId id="272"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诚信" initials="周" lastIdx="1" clrIdx="0">
    <p:extLst>
      <p:ext uri="{19B8F6BF-5375-455C-9EA6-DF929625EA0E}">
        <p15:presenceInfo xmlns:p15="http://schemas.microsoft.com/office/powerpoint/2012/main" userId="d5f538abd8617e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2" autoAdjust="0"/>
    <p:restoredTop sz="97340" autoAdjust="0"/>
  </p:normalViewPr>
  <p:slideViewPr>
    <p:cSldViewPr snapToGrid="0" showGuides="1">
      <p:cViewPr varScale="1">
        <p:scale>
          <a:sx n="82" d="100"/>
          <a:sy n="82" d="100"/>
        </p:scale>
        <p:origin x="72" y="240"/>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437" cap="rnd" cmpd="sng" algn="ctr">
              <a:solidFill>
                <a:schemeClr val="tx1">
                  <a:lumMod val="95000"/>
                  <a:lumOff val="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Sheet1!$B$2:$B$7</c:f>
              <c:numCache>
                <c:formatCode>g/"通""用""格""式"</c:formatCode>
                <c:ptCount val="6"/>
                <c:pt idx="0">
                  <c:v>4.3</c:v>
                </c:pt>
                <c:pt idx="1">
                  <c:v>2.5</c:v>
                </c:pt>
                <c:pt idx="2">
                  <c:v>3.5</c:v>
                </c:pt>
                <c:pt idx="3">
                  <c:v>4.5</c:v>
                </c:pt>
                <c:pt idx="4">
                  <c:v>2.5</c:v>
                </c:pt>
                <c:pt idx="5">
                  <c:v>6</c:v>
                </c:pt>
              </c:numCache>
            </c:numRef>
          </c:val>
          <c:smooth val="1"/>
          <c:extLst>
            <c:ext xmlns:c16="http://schemas.microsoft.com/office/drawing/2014/chart" uri="{C3380CC4-5D6E-409C-BE32-E72D297353CC}">
              <c16:uniqueId val="{00000000-FFE7-495A-BB43-CB3C982939F0}"/>
            </c:ext>
          </c:extLst>
        </c:ser>
        <c:ser>
          <c:idx val="1"/>
          <c:order val="1"/>
          <c:tx>
            <c:strRef>
              <c:f>Sheet1!$C$1</c:f>
              <c:strCache>
                <c:ptCount val="1"/>
                <c:pt idx="0">
                  <c:v>系列 2</c:v>
                </c:pt>
              </c:strCache>
            </c:strRef>
          </c:tx>
          <c:spPr>
            <a:ln w="28437" cap="rnd" cmpd="sng" algn="ctr">
              <a:solidFill>
                <a:schemeClr val="accent1"/>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Sheet1!$C$2:$C$7</c:f>
              <c:numCache>
                <c:formatCode>g/"通""用""格""式"</c:formatCode>
                <c:ptCount val="6"/>
                <c:pt idx="0">
                  <c:v>2.4</c:v>
                </c:pt>
                <c:pt idx="1">
                  <c:v>4.4000000000000004</c:v>
                </c:pt>
                <c:pt idx="2">
                  <c:v>1.8</c:v>
                </c:pt>
                <c:pt idx="3">
                  <c:v>2.8</c:v>
                </c:pt>
                <c:pt idx="4">
                  <c:v>5</c:v>
                </c:pt>
                <c:pt idx="5">
                  <c:v>4</c:v>
                </c:pt>
              </c:numCache>
            </c:numRef>
          </c:val>
          <c:smooth val="1"/>
          <c:extLst>
            <c:ext xmlns:c16="http://schemas.microsoft.com/office/drawing/2014/chart" uri="{C3380CC4-5D6E-409C-BE32-E72D297353CC}">
              <c16:uniqueId val="{00000001-FFE7-495A-BB43-CB3C982939F0}"/>
            </c:ext>
          </c:extLst>
        </c:ser>
        <c:ser>
          <c:idx val="3"/>
          <c:order val="2"/>
          <c:tx>
            <c:strRef>
              <c:f>Sheet1!$E$1</c:f>
              <c:strCache>
                <c:ptCount val="1"/>
                <c:pt idx="0">
                  <c:v>系列 4</c:v>
                </c:pt>
              </c:strCache>
            </c:strRef>
          </c:tx>
          <c:spPr>
            <a:ln w="28437" cap="rnd" cmpd="sng" algn="ctr">
              <a:solidFill>
                <a:schemeClr val="bg1">
                  <a:lumMod val="6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Sheet1!$E$2:$E$7</c:f>
              <c:numCache>
                <c:formatCode>g/"通""用""格""式"</c:formatCode>
                <c:ptCount val="6"/>
                <c:pt idx="0">
                  <c:v>7</c:v>
                </c:pt>
                <c:pt idx="1">
                  <c:v>6</c:v>
                </c:pt>
                <c:pt idx="2">
                  <c:v>4</c:v>
                </c:pt>
                <c:pt idx="3">
                  <c:v>6</c:v>
                </c:pt>
                <c:pt idx="4">
                  <c:v>4</c:v>
                </c:pt>
                <c:pt idx="5">
                  <c:v>7</c:v>
                </c:pt>
              </c:numCache>
            </c:numRef>
          </c:val>
          <c:smooth val="1"/>
          <c:extLst>
            <c:ext xmlns:c16="http://schemas.microsoft.com/office/drawing/2014/chart" uri="{C3380CC4-5D6E-409C-BE32-E72D297353CC}">
              <c16:uniqueId val="{00000002-FFE7-495A-BB43-CB3C982939F0}"/>
            </c:ext>
          </c:extLst>
        </c:ser>
        <c:dLbls>
          <c:showLegendKey val="0"/>
          <c:showVal val="0"/>
          <c:showCatName val="0"/>
          <c:showSerName val="0"/>
          <c:showPercent val="0"/>
          <c:showBubbleSize val="0"/>
        </c:dLbls>
        <c:smooth val="0"/>
        <c:axId val="226328576"/>
        <c:axId val="226330112"/>
      </c:lineChart>
      <c:dateAx>
        <c:axId val="226328576"/>
        <c:scaling>
          <c:orientation val="minMax"/>
        </c:scaling>
        <c:delete val="0"/>
        <c:axPos val="b"/>
        <c:numFmt formatCode="g/&quot;通&quot;&quot;用&quot;&quot;格&quot;&quot;式&quot;" sourceLinked="0"/>
        <c:majorTickMark val="none"/>
        <c:minorTickMark val="none"/>
        <c:tickLblPos val="nextTo"/>
        <c:spPr>
          <a:ln w="6320" cap="flat" cmpd="sng" algn="ctr">
            <a:noFill/>
            <a:prstDash val="solid"/>
            <a:round/>
          </a:ln>
        </c:spPr>
        <c:txPr>
          <a:bodyPr rot="-60000000" spcFirstLastPara="1" vertOverflow="ellipsis" vert="horz" wrap="square" anchor="ctr" anchorCtr="1"/>
          <a:lstStyle/>
          <a:p>
            <a:pPr>
              <a:defRPr lang="zh-CN" sz="1190" b="0" i="0" u="none" strike="noStrike" kern="1200" baseline="0">
                <a:solidFill>
                  <a:schemeClr val="accent1"/>
                </a:solidFill>
                <a:latin typeface="+mn-lt"/>
                <a:ea typeface="+mn-ea"/>
                <a:cs typeface="+mn-cs"/>
              </a:defRPr>
            </a:pPr>
            <a:endParaRPr lang="zh-CN"/>
          </a:p>
        </c:txPr>
        <c:crossAx val="226330112"/>
        <c:crosses val="autoZero"/>
        <c:auto val="1"/>
        <c:lblOffset val="100"/>
        <c:baseTimeUnit val="days"/>
      </c:dateAx>
      <c:valAx>
        <c:axId val="226330112"/>
        <c:scaling>
          <c:orientation val="minMax"/>
        </c:scaling>
        <c:delete val="1"/>
        <c:axPos val="l"/>
        <c:numFmt formatCode="g/&quot;通&quot;&quot;用&quot;&quot;格&quot;&quot;式&quot;" sourceLinked="1"/>
        <c:majorTickMark val="out"/>
        <c:minorTickMark val="none"/>
        <c:tickLblPos val="none"/>
        <c:crossAx val="226328576"/>
        <c:crosses val="autoZero"/>
        <c:crossBetween val="between"/>
      </c:valAx>
      <c:spPr>
        <a:noFill/>
        <a:ln w="25331">
          <a:noFill/>
        </a:ln>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12-12T14:19:44.412" idx="1">
    <p:pos x="2895" y="719"/>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F81ED-73E4-48F1-B251-5FD5C2EEA138}" type="datetimeFigureOut">
              <a:rPr lang="zh-CN" altLang="en-US" smtClean="0"/>
              <a:t>2020/12/12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9DCEB-8B45-4E48-AC93-2F6744EBCF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t>45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4F9DCEB-8B45-4E48-AC93-2F6744EBCFBB}" type="slidenum">
              <a:rPr lang="zh-CN" altLang="en-US" smtClean="0"/>
              <a:t>51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t>58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F90D2B-EED8-4684-A004-33DFC1BFB311}" type="slidenum">
              <a:rPr lang="zh-CN" altLang="en-US" smtClean="0"/>
              <a:t>63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4F86F5-34E0-40F3-B4BD-433CB119F830}" type="slidenum">
              <a:rPr lang="zh-CN" altLang="en-US" smtClean="0"/>
              <a:t>69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71F9A99F-1ABF-44E2-8A88-59EEE2FDEDDC}" type="slidenum">
              <a:rPr lang="zh-CN" altLang="en-US"/>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A55AE-0389-43E2-A3B5-7281996C1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hyperlink" Target="&#25968;&#25454;&#24211;&#35774;&#35745;/&#25968;&#25454;&#24211;(&#39030;&#23618;)&#35774;&#35745;&#35828;&#26126;(DBDD)0.2.docx"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2.emf"/><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2.emf"/><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hyperlink" Target="&#35814;&#32454;&#35774;&#35745;/&#36719;&#20214;(&#32467;&#26500;)&#35774;&#35745;&#35828;&#26126;0.5.docx" TargetMode="Externa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comments" Target="../comments/comment1.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hyperlink" Target="../../../../../../Desktop/SE&#20316;&#19994;/new-flappy-bird/&#39033;&#30446;&#35774;&#35745;/&#27979;&#35797;/&#36719;&#20214;&#27979;&#35797;&#35745;&#21010;(STP)0.1.docx"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3" Type="http://schemas.openxmlformats.org/officeDocument/2006/relationships/hyperlink" Target="../../../../../../Desktop/SE&#20316;&#19994;/new-flappy-bird/&#39033;&#30446;&#35774;&#35745;/&#27979;&#35797;/&#36719;&#20214;&#27979;&#35797;&#35745;&#21010;(STP)0.1.docx" TargetMode="External"/><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hyperlink" Target="&#29992;&#25143;&#25163;&#20876;0.3.docx"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wenku.baidu.com/view/c5b7085257270722192e453610661ed9ad5155a6.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1.emf"/></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134447"/>
            <a:ext cx="5262923" cy="110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600" b="1" dirty="0">
                <a:solidFill>
                  <a:srgbClr val="4472C4"/>
                </a:solidFill>
                <a:latin typeface="腾祥相思简" panose="01010104010101010101" pitchFamily="2" charset="-122"/>
                <a:ea typeface="腾祥相思简" panose="01010104010101010101" pitchFamily="2" charset="-122"/>
              </a:rPr>
              <a:t>设计阶段报告</a:t>
            </a:r>
            <a:endParaRPr lang="en-US" altLang="zh-CN" sz="6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679992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latin typeface="汉仪喵魂体W" panose="00020600040101010101" pitchFamily="18" charset="-122"/>
                <a:ea typeface="汉仪喵魂体W" panose="00020600040101010101" pitchFamily="18" charset="-122"/>
              </a:rPr>
              <a:t>——</a:t>
            </a:r>
            <a:r>
              <a:rPr lang="zh-CN" altLang="en-US" sz="2400" b="1" dirty="0">
                <a:latin typeface="汉仪喵魂体W" panose="00020600040101010101" pitchFamily="18" charset="-122"/>
                <a:ea typeface="汉仪喵魂体W" panose="00020600040101010101" pitchFamily="18" charset="-122"/>
              </a:rPr>
              <a:t>基于微信开发者工具的飞翔小鸟开发</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492452" y="2583252"/>
              <a:ext cx="1721890"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G17</a:t>
              </a:r>
            </a:p>
          </p:txBody>
        </p:sp>
      </p:grpSp>
      <p:pic>
        <p:nvPicPr>
          <p:cNvPr id="3" name="小旭音乐 - 柳桥春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6256120" y="-1728888"/>
            <a:ext cx="609600" cy="609600"/>
          </a:xfrm>
          <a:prstGeom prst="rect">
            <a:avLst/>
          </a:prstGeom>
        </p:spPr>
      </p:pic>
      <p:sp>
        <p:nvSpPr>
          <p:cNvPr id="9" name="文本框 8"/>
          <p:cNvSpPr txBox="1"/>
          <p:nvPr/>
        </p:nvSpPr>
        <p:spPr>
          <a:xfrm>
            <a:off x="9109565" y="5838454"/>
            <a:ext cx="4174434" cy="923330"/>
          </a:xfrm>
          <a:prstGeom prst="rect">
            <a:avLst/>
          </a:prstGeom>
          <a:noFill/>
        </p:spPr>
        <p:txBody>
          <a:bodyPr wrap="square" rtlCol="0">
            <a:spAutoFit/>
          </a:bodyPr>
          <a:lstStyle/>
          <a:p>
            <a:r>
              <a:rPr lang="zh-CN" altLang="en-US" dirty="0"/>
              <a:t>小组：</a:t>
            </a:r>
            <a:r>
              <a:rPr lang="en-US" altLang="zh-CN" dirty="0"/>
              <a:t>G017</a:t>
            </a:r>
          </a:p>
          <a:p>
            <a:r>
              <a:rPr lang="zh-CN" altLang="en-US" dirty="0"/>
              <a:t>组长：周诚信</a:t>
            </a:r>
            <a:endParaRPr lang="en-US" altLang="zh-CN" dirty="0"/>
          </a:p>
          <a:p>
            <a:r>
              <a:rPr lang="zh-CN" altLang="en-US" dirty="0"/>
              <a:t>组员：陈骁，李以昕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2500"/>
                            </p:stCondLst>
                            <p:childTnLst>
                              <p:par>
                                <p:cTn id="23" presetID="1" presetClass="mediacall" presetSubtype="0" fill="hold" nodeType="afterEffect">
                                  <p:stCondLst>
                                    <p:cond delay="0"/>
                                  </p:stCondLst>
                                  <p:childTnLst>
                                    <p:cmd type="call" cmd="playFrom(0.0)">
                                      <p:cBhvr>
                                        <p:cTn id="2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3"/>
                </p:tgtEl>
              </p:cMediaNode>
            </p:audio>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249712"/>
            <a:ext cx="6667500" cy="1847850"/>
          </a:xfrm>
          <a:prstGeom prst="rect">
            <a:avLst/>
          </a:prstGeom>
        </p:spPr>
      </p:pic>
      <p:pic>
        <p:nvPicPr>
          <p:cNvPr id="3" name="图片 2"/>
          <p:cNvPicPr>
            <a:picLocks noChangeAspect="1"/>
          </p:cNvPicPr>
          <p:nvPr/>
        </p:nvPicPr>
        <p:blipFill>
          <a:blip r:embed="rId3"/>
          <a:stretch>
            <a:fillRect/>
          </a:stretch>
        </p:blipFill>
        <p:spPr>
          <a:xfrm>
            <a:off x="719861" y="3291207"/>
            <a:ext cx="6657975" cy="1876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8771" r="9364"/>
          <a:stretch>
            <a:fillRect/>
          </a:stretch>
        </p:blipFill>
        <p:spPr>
          <a:xfrm>
            <a:off x="302443" y="2099496"/>
            <a:ext cx="11587113" cy="30149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5" name="图片 4"/>
          <p:cNvPicPr>
            <a:picLocks noChangeAspect="1"/>
          </p:cNvPicPr>
          <p:nvPr/>
        </p:nvPicPr>
        <p:blipFill>
          <a:blip r:embed="rId2"/>
          <a:stretch>
            <a:fillRect/>
          </a:stretch>
        </p:blipFill>
        <p:spPr>
          <a:xfrm>
            <a:off x="596684" y="1189606"/>
            <a:ext cx="4262034" cy="1301919"/>
          </a:xfrm>
          <a:prstGeom prst="rect">
            <a:avLst/>
          </a:prstGeom>
        </p:spPr>
      </p:pic>
      <p:pic>
        <p:nvPicPr>
          <p:cNvPr id="6" name="图片 5"/>
          <p:cNvPicPr>
            <a:picLocks noChangeAspect="1"/>
          </p:cNvPicPr>
          <p:nvPr/>
        </p:nvPicPr>
        <p:blipFill>
          <a:blip r:embed="rId3"/>
          <a:stretch>
            <a:fillRect/>
          </a:stretch>
        </p:blipFill>
        <p:spPr>
          <a:xfrm>
            <a:off x="616945" y="2491525"/>
            <a:ext cx="4221511" cy="1348544"/>
          </a:xfrm>
          <a:prstGeom prst="rect">
            <a:avLst/>
          </a:prstGeom>
        </p:spPr>
      </p:pic>
      <p:pic>
        <p:nvPicPr>
          <p:cNvPr id="7" name="图片 6"/>
          <p:cNvPicPr>
            <a:picLocks noChangeAspect="1"/>
          </p:cNvPicPr>
          <p:nvPr/>
        </p:nvPicPr>
        <p:blipFill>
          <a:blip r:embed="rId4"/>
          <a:stretch>
            <a:fillRect/>
          </a:stretch>
        </p:blipFill>
        <p:spPr>
          <a:xfrm>
            <a:off x="530909" y="3840069"/>
            <a:ext cx="4393581" cy="1396553"/>
          </a:xfrm>
          <a:prstGeom prst="rect">
            <a:avLst/>
          </a:prstGeom>
        </p:spPr>
      </p:pic>
      <p:pic>
        <p:nvPicPr>
          <p:cNvPr id="9" name="图片 8"/>
          <p:cNvPicPr>
            <a:picLocks noChangeAspect="1"/>
          </p:cNvPicPr>
          <p:nvPr/>
        </p:nvPicPr>
        <p:blipFill>
          <a:blip r:embed="rId5"/>
          <a:stretch>
            <a:fillRect/>
          </a:stretch>
        </p:blipFill>
        <p:spPr>
          <a:xfrm>
            <a:off x="530909" y="5302644"/>
            <a:ext cx="4307547" cy="1340800"/>
          </a:xfrm>
          <a:prstGeom prst="rect">
            <a:avLst/>
          </a:prstGeom>
        </p:spPr>
      </p:pic>
      <p:pic>
        <p:nvPicPr>
          <p:cNvPr id="13" name="图片 12"/>
          <p:cNvPicPr>
            <a:picLocks noChangeAspect="1"/>
          </p:cNvPicPr>
          <p:nvPr/>
        </p:nvPicPr>
        <p:blipFill>
          <a:blip r:embed="rId6"/>
          <a:stretch>
            <a:fillRect/>
          </a:stretch>
        </p:blipFill>
        <p:spPr>
          <a:xfrm>
            <a:off x="6026257" y="2786468"/>
            <a:ext cx="3973256" cy="1416996"/>
          </a:xfrm>
          <a:prstGeom prst="rect">
            <a:avLst/>
          </a:prstGeom>
        </p:spPr>
      </p:pic>
      <p:pic>
        <p:nvPicPr>
          <p:cNvPr id="14" name="图片 13"/>
          <p:cNvPicPr>
            <a:picLocks noChangeAspect="1"/>
          </p:cNvPicPr>
          <p:nvPr/>
        </p:nvPicPr>
        <p:blipFill>
          <a:blip r:embed="rId7"/>
          <a:stretch>
            <a:fillRect/>
          </a:stretch>
        </p:blipFill>
        <p:spPr>
          <a:xfrm>
            <a:off x="6012251" y="1184100"/>
            <a:ext cx="3987262" cy="1424022"/>
          </a:xfrm>
          <a:prstGeom prst="rect">
            <a:avLst/>
          </a:prstGeom>
        </p:spPr>
      </p:pic>
      <p:pic>
        <p:nvPicPr>
          <p:cNvPr id="15" name="图片 14"/>
          <p:cNvPicPr>
            <a:picLocks noChangeAspect="1"/>
          </p:cNvPicPr>
          <p:nvPr/>
        </p:nvPicPr>
        <p:blipFill>
          <a:blip r:embed="rId8"/>
          <a:stretch>
            <a:fillRect/>
          </a:stretch>
        </p:blipFill>
        <p:spPr>
          <a:xfrm>
            <a:off x="6026257" y="4275903"/>
            <a:ext cx="3973256" cy="139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4742"/>
          <a:stretch>
            <a:fillRect/>
          </a:stretch>
        </p:blipFill>
        <p:spPr>
          <a:xfrm>
            <a:off x="2580467" y="1407076"/>
            <a:ext cx="7582038" cy="40438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882378"/>
            <a:ext cx="4415295" cy="1409137"/>
          </a:xfrm>
          <a:prstGeom prst="rect">
            <a:avLst/>
          </a:prstGeom>
        </p:spPr>
      </p:pic>
      <p:pic>
        <p:nvPicPr>
          <p:cNvPr id="3" name="图片 2"/>
          <p:cNvPicPr>
            <a:picLocks noChangeAspect="1"/>
          </p:cNvPicPr>
          <p:nvPr/>
        </p:nvPicPr>
        <p:blipFill>
          <a:blip r:embed="rId3"/>
          <a:stretch>
            <a:fillRect/>
          </a:stretch>
        </p:blipFill>
        <p:spPr>
          <a:xfrm>
            <a:off x="650739" y="3717671"/>
            <a:ext cx="4424956" cy="1576272"/>
          </a:xfrm>
          <a:prstGeom prst="rect">
            <a:avLst/>
          </a:prstGeom>
        </p:spPr>
      </p:pic>
      <p:pic>
        <p:nvPicPr>
          <p:cNvPr id="4" name="图片 3"/>
          <p:cNvPicPr>
            <a:picLocks noChangeAspect="1"/>
          </p:cNvPicPr>
          <p:nvPr/>
        </p:nvPicPr>
        <p:blipFill>
          <a:blip r:embed="rId4"/>
          <a:stretch>
            <a:fillRect/>
          </a:stretch>
        </p:blipFill>
        <p:spPr>
          <a:xfrm>
            <a:off x="5963769" y="3717671"/>
            <a:ext cx="4832518" cy="1576272"/>
          </a:xfrm>
          <a:prstGeom prst="rect">
            <a:avLst/>
          </a:prstGeom>
        </p:spPr>
      </p:pic>
      <p:pic>
        <p:nvPicPr>
          <p:cNvPr id="5" name="图片 4"/>
          <p:cNvPicPr>
            <a:picLocks noChangeAspect="1"/>
          </p:cNvPicPr>
          <p:nvPr/>
        </p:nvPicPr>
        <p:blipFill>
          <a:blip r:embed="rId5"/>
          <a:stretch>
            <a:fillRect/>
          </a:stretch>
        </p:blipFill>
        <p:spPr>
          <a:xfrm>
            <a:off x="5963769" y="1882378"/>
            <a:ext cx="4365359" cy="14198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248745" y="248581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业务流图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34962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业务流图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7" name="图片 6">
            <a:extLst>
              <a:ext uri="{FF2B5EF4-FFF2-40B4-BE49-F238E27FC236}">
                <a16:creationId xmlns:a16="http://schemas.microsoft.com/office/drawing/2014/main" id="{D222DDBF-2FF2-4813-A965-3EEF4E2AC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692" y="1056067"/>
            <a:ext cx="7367316" cy="5425024"/>
          </a:xfrm>
          <a:prstGeom prst="rect">
            <a:avLst/>
          </a:prstGeom>
        </p:spPr>
      </p:pic>
    </p:spTree>
    <p:extLst>
      <p:ext uri="{BB962C8B-B14F-4D97-AF65-F5344CB8AC3E}">
        <p14:creationId xmlns:p14="http://schemas.microsoft.com/office/powerpoint/2010/main" val="1466389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91293" y="2512448"/>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数据库设计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ER</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descr="数据库ER图"/>
          <p:cNvPicPr>
            <a:picLocks noChangeAspect="1"/>
          </p:cNvPicPr>
          <p:nvPr>
            <p:custDataLst>
              <p:tags r:id="rId1"/>
            </p:custDataLst>
          </p:nvPr>
        </p:nvPicPr>
        <p:blipFill>
          <a:blip r:embed="rId3"/>
          <a:stretch>
            <a:fillRect/>
          </a:stretch>
        </p:blipFill>
        <p:spPr>
          <a:xfrm>
            <a:off x="3587115" y="366395"/>
            <a:ext cx="5017770" cy="61245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72130" y="942975"/>
            <a:ext cx="7985125" cy="5402580"/>
          </a:xfrm>
          <a:prstGeom prst="rect">
            <a:avLst/>
          </a:prstGeom>
        </p:spPr>
      </p:pic>
      <p:grpSp>
        <p:nvGrpSpPr>
          <p:cNvPr id="10" name="组合 6"/>
          <p:cNvGrpSpPr/>
          <p:nvPr/>
        </p:nvGrpSpPr>
        <p:grpSpPr bwMode="auto">
          <a:xfrm>
            <a:off x="436563" y="485775"/>
            <a:ext cx="3552825" cy="593725"/>
            <a:chOff x="465466" y="476672"/>
            <a:chExt cx="3552497" cy="593276"/>
          </a:xfrm>
        </p:grpSpPr>
        <p:sp>
          <p:nvSpPr>
            <p:cNvPr id="11" name="文本占位符 1">
              <a:hlinkClick r:id="rId3" action="ppaction://hlinkfile"/>
            </p:cNvPr>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hlinkClick r:id="rId3" action="ppaction://hlinkfile"/>
                </a:rPr>
                <a:t>数据库设计</a:t>
              </a:r>
              <a:endParaRPr lang="zh-CN"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26040" y="922537"/>
            <a:ext cx="4097610" cy="562607"/>
            <a:chOff x="4179615" y="1150402"/>
            <a:chExt cx="4097610" cy="562607"/>
          </a:xfrm>
        </p:grpSpPr>
        <p:sp>
          <p:nvSpPr>
            <p:cNvPr id="15" name="TextBox 1"/>
            <p:cNvSpPr txBox="1"/>
            <p:nvPr/>
          </p:nvSpPr>
          <p:spPr>
            <a:xfrm>
              <a:off x="4179615" y="1150402"/>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总体设计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16"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19" name="组合 18"/>
          <p:cNvGrpSpPr/>
          <p:nvPr/>
        </p:nvGrpSpPr>
        <p:grpSpPr>
          <a:xfrm>
            <a:off x="6280237" y="2214457"/>
            <a:ext cx="4006253" cy="1868802"/>
            <a:chOff x="4270972" y="-155793"/>
            <a:chExt cx="4006253" cy="1868802"/>
          </a:xfrm>
        </p:grpSpPr>
        <p:sp>
          <p:nvSpPr>
            <p:cNvPr id="20" name="TextBox 1"/>
            <p:cNvSpPr txBox="1"/>
            <p:nvPr/>
          </p:nvSpPr>
          <p:spPr>
            <a:xfrm>
              <a:off x="4316775" y="-155793"/>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详细设计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1"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2" name="组合 21"/>
          <p:cNvGrpSpPr/>
          <p:nvPr/>
        </p:nvGrpSpPr>
        <p:grpSpPr>
          <a:xfrm>
            <a:off x="6348900" y="3869170"/>
            <a:ext cx="4074750" cy="957874"/>
            <a:chOff x="4202475" y="1498783"/>
            <a:chExt cx="4074750" cy="957874"/>
          </a:xfrm>
        </p:grpSpPr>
        <p:sp>
          <p:nvSpPr>
            <p:cNvPr id="23" name="TextBox 1"/>
            <p:cNvSpPr txBox="1"/>
            <p:nvPr/>
          </p:nvSpPr>
          <p:spPr>
            <a:xfrm>
              <a:off x="4202475" y="2056547"/>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其他</a:t>
              </a:r>
            </a:p>
          </p:txBody>
        </p:sp>
        <p:sp>
          <p:nvSpPr>
            <p:cNvPr id="24"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33" name="组合 32"/>
          <p:cNvGrpSpPr/>
          <p:nvPr/>
        </p:nvGrpSpPr>
        <p:grpSpPr>
          <a:xfrm>
            <a:off x="5896518" y="290195"/>
            <a:ext cx="203200" cy="5038725"/>
            <a:chOff x="5275230" y="418465"/>
            <a:chExt cx="203200" cy="5038725"/>
          </a:xfrm>
        </p:grpSpPr>
        <p:cxnSp>
          <p:nvCxnSpPr>
            <p:cNvPr id="2" name="直接连接符 1"/>
            <p:cNvCxnSpPr/>
            <p:nvPr/>
          </p:nvCxnSpPr>
          <p:spPr>
            <a:xfrm>
              <a:off x="5376830" y="418465"/>
              <a:ext cx="0" cy="5038725"/>
            </a:xfrm>
            <a:prstGeom prst="line">
              <a:avLst/>
            </a:prstGeom>
            <a:ln>
              <a:solidFill>
                <a:srgbClr val="38619F"/>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5275230" y="121094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7" name="椭圆 6"/>
            <p:cNvSpPr/>
            <p:nvPr/>
          </p:nvSpPr>
          <p:spPr>
            <a:xfrm>
              <a:off x="5275230" y="2419138"/>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8" name="椭圆 7"/>
            <p:cNvSpPr/>
            <p:nvPr/>
          </p:nvSpPr>
          <p:spPr>
            <a:xfrm>
              <a:off x="5275230" y="3627331"/>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9" name="椭圆 8"/>
            <p:cNvSpPr/>
            <p:nvPr/>
          </p:nvSpPr>
          <p:spPr>
            <a:xfrm>
              <a:off x="5275230" y="465391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grpSp>
      <p:grpSp>
        <p:nvGrpSpPr>
          <p:cNvPr id="4" name="组合 3"/>
          <p:cNvGrpSpPr/>
          <p:nvPr/>
        </p:nvGrpSpPr>
        <p:grpSpPr>
          <a:xfrm>
            <a:off x="-351726" y="0"/>
            <a:ext cx="5603660" cy="8406281"/>
            <a:chOff x="-351726" y="0"/>
            <a:chExt cx="5603660" cy="8406281"/>
          </a:xfrm>
        </p:grpSpPr>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726" y="0"/>
              <a:ext cx="5603660" cy="8406281"/>
            </a:xfrm>
            <a:prstGeom prst="rect">
              <a:avLst/>
            </a:prstGeom>
          </p:spPr>
        </p:pic>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104899" y="1460500"/>
              <a:ext cx="2743201" cy="2921000"/>
            </a:xfrm>
            <a:prstGeom prst="rect">
              <a:avLst/>
            </a:prstGeom>
          </p:spPr>
        </p:pic>
        <p:sp>
          <p:nvSpPr>
            <p:cNvPr id="35" name="文本框 34"/>
            <p:cNvSpPr txBox="1">
              <a:spLocks noChangeArrowheads="1"/>
            </p:cNvSpPr>
            <p:nvPr/>
          </p:nvSpPr>
          <p:spPr bwMode="auto">
            <a:xfrm>
              <a:off x="1564324" y="2413183"/>
              <a:ext cx="1415716"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000" b="1" dirty="0">
                  <a:solidFill>
                    <a:srgbClr val="4472C4"/>
                  </a:solidFill>
                  <a:latin typeface="汉仪喵魂体W" panose="00020600040101010101" pitchFamily="18" charset="-122"/>
                  <a:ea typeface="汉仪喵魂体W" panose="00020600040101010101" pitchFamily="18" charset="-122"/>
                </a:rPr>
                <a:t>目录</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
        <p:nvSpPr>
          <p:cNvPr id="6" name="TextBox 1"/>
          <p:cNvSpPr txBox="1"/>
          <p:nvPr/>
        </p:nvSpPr>
        <p:spPr>
          <a:xfrm>
            <a:off x="6348900" y="3400774"/>
            <a:ext cx="2440260" cy="39878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用户手册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详细设计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079270" y="2423023"/>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游戏与排行榜模块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1551940" y="1135380"/>
            <a:ext cx="3039110" cy="5517515"/>
          </a:xfrm>
          <a:prstGeom prst="rect">
            <a:avLst/>
          </a:prstGeom>
        </p:spPr>
      </p:pic>
      <p:pic>
        <p:nvPicPr>
          <p:cNvPr id="3" name="图片 2"/>
          <p:cNvPicPr>
            <a:picLocks noChangeAspect="1"/>
          </p:cNvPicPr>
          <p:nvPr/>
        </p:nvPicPr>
        <p:blipFill>
          <a:blip r:embed="rId5"/>
          <a:stretch>
            <a:fillRect/>
          </a:stretch>
        </p:blipFill>
        <p:spPr>
          <a:xfrm>
            <a:off x="4993005" y="1069975"/>
            <a:ext cx="3344545" cy="5737860"/>
          </a:xfrm>
          <a:prstGeom prst="rect">
            <a:avLst/>
          </a:prstGeom>
        </p:spPr>
      </p:pic>
      <p:pic>
        <p:nvPicPr>
          <p:cNvPr id="5" name="图片 4"/>
          <p:cNvPicPr>
            <a:picLocks noChangeAspect="1"/>
          </p:cNvPicPr>
          <p:nvPr/>
        </p:nvPicPr>
        <p:blipFill>
          <a:blip r:embed="rId6"/>
          <a:stretch>
            <a:fillRect/>
          </a:stretch>
        </p:blipFill>
        <p:spPr>
          <a:xfrm>
            <a:off x="8740140" y="1069975"/>
            <a:ext cx="3065145" cy="56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66090"/>
            <a:ext cx="3552825" cy="593787"/>
            <a:chOff x="465466" y="476672"/>
            <a:chExt cx="3552497" cy="593338"/>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a:t>
              </a:r>
            </a:p>
          </p:txBody>
        </p:sp>
        <p:sp>
          <p:nvSpPr>
            <p:cNvPr id="12" name="任意多边形 3"/>
            <p:cNvSpPr>
              <a:spLocks noChangeArrowheads="1"/>
            </p:cNvSpPr>
            <p:nvPr/>
          </p:nvSpPr>
          <p:spPr bwMode="auto">
            <a:xfrm rot="16200000" flipV="1">
              <a:off x="474829" y="589023"/>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3"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43710" y="1233805"/>
            <a:ext cx="1485900" cy="5188585"/>
          </a:xfrm>
          <a:prstGeom prst="rect">
            <a:avLst/>
          </a:prstGeom>
          <a:noFill/>
          <a:ln>
            <a:noFill/>
          </a:ln>
        </p:spPr>
      </p:pic>
      <p:sp>
        <p:nvSpPr>
          <p:cNvPr id="2" name="文本框 1"/>
          <p:cNvSpPr txBox="1"/>
          <p:nvPr/>
        </p:nvSpPr>
        <p:spPr>
          <a:xfrm>
            <a:off x="3229610" y="2461895"/>
            <a:ext cx="459740" cy="2343785"/>
          </a:xfrm>
          <a:prstGeom prst="rect">
            <a:avLst/>
          </a:prstGeom>
          <a:noFill/>
        </p:spPr>
        <p:txBody>
          <a:bodyPr vert="eaVert" wrap="square" rtlCol="0">
            <a:spAutoFit/>
          </a:bodyPr>
          <a:lstStyle/>
          <a:p>
            <a:r>
              <a:rPr lang="zh-CN" altLang="en-US"/>
              <a:t> 游戏加载流程图</a:t>
            </a:r>
          </a:p>
        </p:txBody>
      </p:sp>
      <p:sp>
        <p:nvSpPr>
          <p:cNvPr id="100" name="文本框 99"/>
          <p:cNvSpPr txBox="1"/>
          <p:nvPr/>
        </p:nvSpPr>
        <p:spPr>
          <a:xfrm>
            <a:off x="4224020" y="1791970"/>
            <a:ext cx="5415915" cy="2861310"/>
          </a:xfrm>
          <a:prstGeom prst="rect">
            <a:avLst/>
          </a:prstGeom>
          <a:noFill/>
          <a:ln w="9525">
            <a:noFill/>
          </a:ln>
        </p:spPr>
        <p:txBody>
          <a:bodyPr wrap="square">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游戏加载</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Game_Map</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Game_difficulty</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Game_Time</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History_Point</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Bird_Skill</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G</a:t>
            </a:r>
            <a:r>
              <a:rPr lang="en-US" sz="1200" b="0">
                <a:latin typeface="Times New Roman" panose="02020603050405020304" pitchFamily="18" charset="0"/>
                <a:ea typeface="宋体" panose="02010600030101010101" pitchFamily="2" charset="-122"/>
                <a:cs typeface="Times New Roman" panose="02020603050405020304" pitchFamily="18" charset="0"/>
              </a:rPr>
              <a:t>old</a:t>
            </a: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Current_Role_Id</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Current_Skin_Id</a:t>
            </a:r>
            <a:endParaRPr lang="zh-CN" sz="1200" b="0">
              <a:solidFill>
                <a:srgbClr val="333333"/>
              </a:solidFill>
              <a:latin typeface="Arial" panose="020B0604020202020204" pitchFamily="34" charset="0"/>
              <a:ea typeface="宋体" panose="02010600030101010101" pitchFamily="2" charset="-122"/>
            </a:endParaRPr>
          </a:p>
          <a:p>
            <a:pPr indent="0"/>
            <a:r>
              <a:rPr lang="zh-CN" sz="1200" b="0">
                <a:solidFill>
                  <a:srgbClr val="333333"/>
                </a:solidFill>
                <a:latin typeface="Arial" panose="020B0604020202020204" pitchFamily="34" charset="0"/>
                <a:ea typeface="宋体" panose="02010600030101010101" pitchFamily="2" charset="-122"/>
              </a:rPr>
              <a:t>屏幕开始读秒</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 </a:t>
            </a:r>
            <a:r>
              <a:rPr lang="zh-CN" sz="1200" b="0">
                <a:solidFill>
                  <a:srgbClr val="333333"/>
                </a:solidFill>
                <a:latin typeface="Arial" panose="020B0604020202020204" pitchFamily="34" charset="0"/>
                <a:ea typeface="宋体" panose="02010600030101010101" pitchFamily="2" charset="-122"/>
              </a:rPr>
              <a:t>将数据库读入的数据载入</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solidFill>
                  <a:srgbClr val="333333"/>
                </a:solidFill>
                <a:latin typeface="Times New Roman" panose="02020603050405020304" pitchFamily="18" charset="0"/>
                <a:ea typeface="宋体" panose="02010600030101010101" pitchFamily="2" charset="-122"/>
              </a:rPr>
              <a:t>开始游戏</a:t>
            </a:r>
            <a:endParaRPr lang="zh-CN" altLang="en-US"/>
          </a:p>
        </p:txBody>
      </p:sp>
      <p:sp>
        <p:nvSpPr>
          <p:cNvPr id="4" name="文本框 3"/>
          <p:cNvSpPr txBox="1"/>
          <p:nvPr/>
        </p:nvSpPr>
        <p:spPr>
          <a:xfrm>
            <a:off x="4084955" y="5027295"/>
            <a:ext cx="3569970" cy="368300"/>
          </a:xfrm>
          <a:prstGeom prst="rect">
            <a:avLst/>
          </a:prstGeom>
          <a:noFill/>
        </p:spPr>
        <p:txBody>
          <a:bodyPr wrap="square" rtlCol="0">
            <a:spAutoFit/>
          </a:bodyPr>
          <a:lstStyle/>
          <a:p>
            <a:r>
              <a:rPr lang="zh-CN" altLang="en-US"/>
              <a:t>游戏加载伪代码描述</a:t>
            </a:r>
          </a:p>
        </p:txBody>
      </p:sp>
      <p:sp>
        <p:nvSpPr>
          <p:cNvPr id="15" name="文本框 14"/>
          <p:cNvSpPr txBox="1"/>
          <p:nvPr/>
        </p:nvSpPr>
        <p:spPr>
          <a:xfrm>
            <a:off x="9897110" y="6053455"/>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1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0" name="图片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494145" y="1522730"/>
            <a:ext cx="5420360" cy="3282950"/>
          </a:xfrm>
          <a:prstGeom prst="rect">
            <a:avLst/>
          </a:prstGeom>
          <a:noFill/>
          <a:ln>
            <a:noFill/>
          </a:ln>
        </p:spPr>
      </p:pic>
      <p:sp>
        <p:nvSpPr>
          <p:cNvPr id="21" name="文本框 20"/>
          <p:cNvSpPr txBox="1"/>
          <p:nvPr/>
        </p:nvSpPr>
        <p:spPr>
          <a:xfrm>
            <a:off x="7963535" y="5027295"/>
            <a:ext cx="3569970" cy="368300"/>
          </a:xfrm>
          <a:prstGeom prst="rect">
            <a:avLst/>
          </a:prstGeom>
          <a:noFill/>
        </p:spPr>
        <p:txBody>
          <a:bodyPr wrap="square" rtlCol="0">
            <a:spAutoFit/>
          </a:bodyPr>
          <a:lstStyle/>
          <a:p>
            <a:r>
              <a:rPr lang="zh-CN" altLang="en-US"/>
              <a:t>游戏避障功能盒图描述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排行榜模块</a:t>
              </a:r>
            </a:p>
            <a:p>
              <a:pPr eaLnBrk="1" hangingPunct="1">
                <a:lnSpc>
                  <a:spcPct val="150000"/>
                </a:lnSpc>
                <a:buFontTx/>
                <a:buNone/>
              </a:pP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 name="文本框 99"/>
          <p:cNvSpPr txBox="1"/>
          <p:nvPr/>
        </p:nvSpPr>
        <p:spPr>
          <a:xfrm>
            <a:off x="4363085" y="1891983"/>
            <a:ext cx="5080000" cy="212280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Begin </a:t>
            </a:r>
            <a:r>
              <a:rPr lang="zh-CN" sz="1200" b="0">
                <a:latin typeface="Times New Roman" panose="02020603050405020304" pitchFamily="18" charset="0"/>
                <a:ea typeface="宋体" panose="02010600030101010101" pitchFamily="2" charset="-122"/>
              </a:rPr>
              <a:t>排行榜</a:t>
            </a:r>
          </a:p>
          <a:p>
            <a:pPr indent="0"/>
            <a:r>
              <a:rPr lang="zh-CN" sz="1200" b="0">
                <a:latin typeface="Times New Roman" panose="02020603050405020304" pitchFamily="18" charset="0"/>
                <a:ea typeface="宋体" panose="02010600030101010101" pitchFamily="2" charset="-122"/>
              </a:rPr>
              <a:t>从数据库读取好友玩家的排行和全球排行榜以及当前玩家的分数和排名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a:t>
            </a:r>
            <a:r>
              <a:rPr lang="en-US" sz="1200" b="0">
                <a:latin typeface="Times New Roman" panose="02020603050405020304" pitchFamily="18" charset="0"/>
                <a:ea typeface="宋体" panose="02010600030101010101" pitchFamily="2" charset="-122"/>
                <a:cs typeface="Times New Roman" panose="02020603050405020304" pitchFamily="18" charset="0"/>
              </a:rPr>
              <a:t>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Ranking</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Users_Name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Users_Score</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显示好友玩家的排行和全球排行榜</a:t>
            </a:r>
          </a:p>
          <a:p>
            <a:pPr indent="0"/>
            <a:r>
              <a:rPr lang="zh-CN" sz="1200" b="0">
                <a:latin typeface="Times New Roman" panose="02020603050405020304" pitchFamily="18" charset="0"/>
                <a:ea typeface="宋体" panose="02010600030101010101" pitchFamily="2" charset="-122"/>
              </a:rPr>
              <a:t>显示自己的排名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End</a:t>
            </a:r>
            <a:r>
              <a:rPr lang="zh-CN" sz="1200" b="0">
                <a:latin typeface="Times New Roman" panose="02020603050405020304" pitchFamily="18" charset="0"/>
                <a:ea typeface="宋体" panose="02010600030101010101" pitchFamily="2" charset="-122"/>
              </a:rPr>
              <a:t>排行榜</a:t>
            </a:r>
            <a:endParaRPr lang="zh-CN" altLang="en-US"/>
          </a:p>
        </p:txBody>
      </p:sp>
      <p:sp>
        <p:nvSpPr>
          <p:cNvPr id="2" name="文本框 1"/>
          <p:cNvSpPr txBox="1"/>
          <p:nvPr/>
        </p:nvSpPr>
        <p:spPr>
          <a:xfrm>
            <a:off x="5932170" y="4568190"/>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排行榜伪代码描述</a:t>
            </a:r>
            <a:endParaRPr lang="zh-CN" sz="1600">
              <a:latin typeface="Cambria" panose="02040503050406030204" charset="0"/>
              <a:ea typeface="黑体" panose="02010609060101010101" charset="-122"/>
            </a:endParaRPr>
          </a:p>
        </p:txBody>
      </p:sp>
      <p:pic>
        <p:nvPicPr>
          <p:cNvPr id="26"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532620" y="1014095"/>
            <a:ext cx="1920240" cy="3742690"/>
          </a:xfrm>
          <a:prstGeom prst="rect">
            <a:avLst/>
          </a:prstGeom>
          <a:noFill/>
          <a:ln>
            <a:noFill/>
          </a:ln>
        </p:spPr>
      </p:pic>
      <p:sp>
        <p:nvSpPr>
          <p:cNvPr id="3" name="文本框 2"/>
          <p:cNvSpPr txBox="1"/>
          <p:nvPr/>
        </p:nvSpPr>
        <p:spPr>
          <a:xfrm>
            <a:off x="9845040" y="5005070"/>
            <a:ext cx="5080000" cy="337185"/>
          </a:xfrm>
          <a:prstGeom prst="rect">
            <a:avLst/>
          </a:prstGeom>
          <a:noFill/>
          <a:ln w="9525">
            <a:noFill/>
          </a:ln>
        </p:spPr>
        <p:txBody>
          <a:bodyPr>
            <a:spAutoFit/>
          </a:bodyPr>
          <a:lstStyle/>
          <a:p>
            <a:pPr algn="l">
              <a:buClrTx/>
              <a:buSzTx/>
              <a:buFontTx/>
            </a:pPr>
            <a:r>
              <a:rPr lang="zh-CN" sz="1600" b="0">
                <a:latin typeface="Cambria" panose="02040503050406030204" charset="0"/>
                <a:ea typeface="黑体" panose="02010609060101010101" charset="-122"/>
              </a:rPr>
              <a:t>排行榜流程图</a:t>
            </a:r>
            <a:endParaRPr lang="zh-CN" sz="1600">
              <a:latin typeface="Cambria" panose="02040503050406030204" charset="0"/>
              <a:ea typeface="黑体" panose="02010609060101010101" charset="-122"/>
            </a:endParaRPr>
          </a:p>
        </p:txBody>
      </p:sp>
      <p:sp>
        <p:nvSpPr>
          <p:cNvPr id="6" name="文本框 5"/>
          <p:cNvSpPr txBox="1"/>
          <p:nvPr/>
        </p:nvSpPr>
        <p:spPr>
          <a:xfrm>
            <a:off x="1721485" y="6043930"/>
            <a:ext cx="1783080" cy="368300"/>
          </a:xfrm>
          <a:prstGeom prst="rect">
            <a:avLst/>
          </a:prstGeom>
          <a:noFill/>
        </p:spPr>
        <p:txBody>
          <a:bodyPr wrap="none" rtlCol="0">
            <a:spAutoFit/>
          </a:bodyPr>
          <a:lstStyle/>
          <a:p>
            <a:r>
              <a:rPr lang="zh-CN" sz="1600">
                <a:latin typeface="Cambria" panose="02040503050406030204" charset="0"/>
                <a:ea typeface="黑体" panose="02010609060101010101" charset="-122"/>
              </a:rPr>
              <a:t>排行榜界面原型</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5" name="图片 4"/>
          <p:cNvPicPr>
            <a:picLocks noChangeAspect="1"/>
          </p:cNvPicPr>
          <p:nvPr/>
        </p:nvPicPr>
        <p:blipFill>
          <a:blip r:embed="rId6"/>
          <a:stretch>
            <a:fillRect/>
          </a:stretch>
        </p:blipFill>
        <p:spPr>
          <a:xfrm>
            <a:off x="1258570" y="1238250"/>
            <a:ext cx="2456815" cy="472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694823" y="2352801"/>
            <a:ext cx="880235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角色与商城模块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15" name="组合 21"/>
          <p:cNvGrpSpPr/>
          <p:nvPr/>
        </p:nvGrpSpPr>
        <p:grpSpPr bwMode="auto">
          <a:xfrm>
            <a:off x="859790" y="1908175"/>
            <a:ext cx="834810" cy="2014220"/>
            <a:chOff x="8574125" y="2191536"/>
            <a:chExt cx="417133"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614104" y="2770061"/>
              <a:ext cx="337283" cy="297515"/>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贰</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5093335" y="1194435"/>
            <a:ext cx="2667000" cy="5405120"/>
          </a:xfrm>
          <a:prstGeom prst="rect">
            <a:avLst/>
          </a:prstGeom>
        </p:spPr>
      </p:pic>
      <p:pic>
        <p:nvPicPr>
          <p:cNvPr id="5" name="图片 4"/>
          <p:cNvPicPr>
            <a:picLocks noChangeAspect="1"/>
          </p:cNvPicPr>
          <p:nvPr/>
        </p:nvPicPr>
        <p:blipFill>
          <a:blip r:embed="rId5"/>
          <a:stretch>
            <a:fillRect/>
          </a:stretch>
        </p:blipFill>
        <p:spPr>
          <a:xfrm>
            <a:off x="1134745" y="1193800"/>
            <a:ext cx="2957830" cy="5484495"/>
          </a:xfrm>
          <a:prstGeom prst="rect">
            <a:avLst/>
          </a:prstGeom>
        </p:spPr>
      </p:pic>
      <p:pic>
        <p:nvPicPr>
          <p:cNvPr id="7" name="图片 6">
            <a:extLst>
              <a:ext uri="{FF2B5EF4-FFF2-40B4-BE49-F238E27FC236}">
                <a16:creationId xmlns:a16="http://schemas.microsoft.com/office/drawing/2014/main" id="{5DDED673-1698-450E-9E91-CDDF50C10DF7}"/>
              </a:ext>
            </a:extLst>
          </p:cNvPr>
          <p:cNvPicPr>
            <a:picLocks noChangeAspect="1"/>
          </p:cNvPicPr>
          <p:nvPr/>
        </p:nvPicPr>
        <p:blipFill>
          <a:blip r:embed="rId6"/>
          <a:stretch>
            <a:fillRect/>
          </a:stretch>
        </p:blipFill>
        <p:spPr>
          <a:xfrm>
            <a:off x="8353278" y="887123"/>
            <a:ext cx="2807423" cy="5712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角色与商城模块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图片 17" descr="盒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67460" y="1430973"/>
            <a:ext cx="3779520" cy="3876675"/>
          </a:xfrm>
          <a:prstGeom prst="rect">
            <a:avLst/>
          </a:prstGeom>
          <a:noFill/>
          <a:ln>
            <a:noFill/>
          </a:ln>
        </p:spPr>
      </p:pic>
      <p:sp>
        <p:nvSpPr>
          <p:cNvPr id="100" name="文本框 99"/>
          <p:cNvSpPr txBox="1"/>
          <p:nvPr/>
        </p:nvSpPr>
        <p:spPr>
          <a:xfrm>
            <a:off x="530860" y="5307965"/>
            <a:ext cx="5080000" cy="337185"/>
          </a:xfrm>
          <a:prstGeom prst="rect">
            <a:avLst/>
          </a:prstGeom>
          <a:noFill/>
          <a:ln w="9525">
            <a:noFill/>
          </a:ln>
        </p:spPr>
        <p:txBody>
          <a:bodyPr>
            <a:spAutoFit/>
          </a:bodyPr>
          <a:lstStyle/>
          <a:p>
            <a:pPr indent="0" algn="ctr"/>
            <a:r>
              <a:rPr lang="zh-CN" sz="1600" b="0">
                <a:latin typeface="Cambria" panose="02040503050406030204" charset="0"/>
                <a:ea typeface="黑体" panose="02010609060101010101" charset="-122"/>
              </a:rPr>
              <a:t>商店购买盒图</a:t>
            </a:r>
            <a:endParaRPr lang="zh-CN" altLang="en-US" sz="1600"/>
          </a:p>
        </p:txBody>
      </p:sp>
      <p:sp>
        <p:nvSpPr>
          <p:cNvPr id="3" name="文本框 2"/>
          <p:cNvSpPr txBox="1"/>
          <p:nvPr/>
        </p:nvSpPr>
        <p:spPr>
          <a:xfrm>
            <a:off x="5817870" y="382905"/>
            <a:ext cx="5080000" cy="526224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rPr>
              <a:t>Begin</a:t>
            </a:r>
            <a:r>
              <a:rPr lang="en-US" sz="1200" b="0">
                <a:latin typeface="Times New Roman" panose="02020603050405020304" pitchFamily="18" charset="0"/>
                <a:ea typeface="宋体" panose="02010600030101010101" pitchFamily="2" charset="-122"/>
                <a:cs typeface="Times New Roman" panose="02020603050405020304" pitchFamily="18" charset="0"/>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从数据库读取物品相应信息，赋予对应数据，加载界面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Item_Price=Price*Discount</a:t>
            </a: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If(Is_Own==True)</a:t>
            </a:r>
            <a:r>
              <a:rPr lang="zh-CN" sz="1200" b="0">
                <a:latin typeface="Times New Roman" panose="02020603050405020304" pitchFamily="18" charset="0"/>
                <a:ea typeface="宋体" panose="02010600030101010101" pitchFamily="2" charset="-122"/>
              </a:rPr>
              <a:t>购买选项暗，无法点击</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“购买”</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O</a:t>
            </a:r>
            <a:r>
              <a:rPr lang="en-US" sz="1200" b="0">
                <a:latin typeface="Times New Roman" panose="02020603050405020304" pitchFamily="18" charset="0"/>
                <a:ea typeface="宋体" panose="02010600030101010101" pitchFamily="2" charset="-122"/>
                <a:cs typeface="Times New Roman" panose="02020603050405020304" pitchFamily="18" charset="0"/>
              </a:rPr>
              <a:t>ut</a:t>
            </a:r>
            <a:r>
              <a:rPr lang="en-US" sz="1200" b="0">
                <a:latin typeface="Times New Roman" panose="02020603050405020304" pitchFamily="18" charset="0"/>
                <a:ea typeface="宋体" panose="02010600030101010101" pitchFamily="2" charset="-122"/>
              </a:rPr>
              <a:t>put</a:t>
            </a:r>
            <a:r>
              <a:rPr lang="zh-CN" sz="1200" b="0">
                <a:latin typeface="Times New Roman" panose="02020603050405020304" pitchFamily="18" charset="0"/>
                <a:ea typeface="宋体" panose="02010600030101010101" pitchFamily="2" charset="-122"/>
              </a:rPr>
              <a:t>确认购买选择界面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“确认”</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a:t>
            </a:r>
          </a:p>
          <a:p>
            <a:pPr indent="0"/>
            <a:r>
              <a:rPr lang="en-US" sz="1200" b="0">
                <a:latin typeface="Times New Roman" panose="02020603050405020304" pitchFamily="18" charset="0"/>
                <a:ea typeface="宋体" panose="02010600030101010101" pitchFamily="2" charset="-122"/>
              </a:rPr>
              <a:t>If (</a:t>
            </a:r>
            <a:r>
              <a:rPr lang="en-US" sz="1200" b="0">
                <a:latin typeface="Times New Roman" panose="02020603050405020304" pitchFamily="18" charset="0"/>
                <a:ea typeface="宋体" panose="02010600030101010101" pitchFamily="2" charset="-122"/>
                <a:cs typeface="Times New Roman" panose="02020603050405020304" pitchFamily="18" charset="0"/>
              </a:rPr>
              <a:t>gold</a:t>
            </a:r>
            <a:r>
              <a:rPr lang="en-US" sz="1200" b="0">
                <a:latin typeface="Times New Roman" panose="02020603050405020304" pitchFamily="18" charset="0"/>
                <a:ea typeface="宋体" panose="02010600030101010101" pitchFamily="2" charset="-122"/>
              </a:rPr>
              <a:t>&gt;=Item_Price</a:t>
            </a:r>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a:t>
            </a:r>
            <a:r>
              <a:rPr lang="en-US" sz="1200" b="0">
                <a:latin typeface="Times New Roman" panose="02020603050405020304" pitchFamily="18" charset="0"/>
                <a:ea typeface="宋体" panose="02010600030101010101" pitchFamily="2" charset="-122"/>
                <a:cs typeface="Times New Roman" panose="02020603050405020304" pitchFamily="18" charset="0"/>
              </a:rPr>
              <a:t>hen{</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Output</a:t>
            </a:r>
            <a:r>
              <a:rPr lang="zh-CN" sz="1200" b="0">
                <a:latin typeface="Times New Roman" panose="02020603050405020304" pitchFamily="18" charset="0"/>
                <a:ea typeface="宋体" panose="02010600030101010101" pitchFamily="2" charset="-122"/>
              </a:rPr>
              <a:t>购买完成信息</a:t>
            </a:r>
          </a:p>
          <a:p>
            <a:pPr indent="0"/>
            <a:r>
              <a:rPr lang="zh-CN" sz="1200" b="0">
                <a:latin typeface="Times New Roman" panose="02020603050405020304" pitchFamily="18" charset="0"/>
                <a:ea typeface="宋体" panose="02010600030101010101" pitchFamily="2" charset="-122"/>
              </a:rPr>
              <a:t>扣除对应数值货币</a:t>
            </a:r>
          </a:p>
          <a:p>
            <a:pPr indent="0"/>
            <a:r>
              <a:rPr lang="zh-CN" sz="1200" b="0">
                <a:latin typeface="Times New Roman" panose="02020603050405020304" pitchFamily="18" charset="0"/>
                <a:ea typeface="宋体" panose="02010600030101010101" pitchFamily="2" charset="-122"/>
              </a:rPr>
              <a:t>将物品加入到玩家拥有的相对应的数据库中</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p>
          <a:p>
            <a:pPr indent="0"/>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Else output </a:t>
            </a:r>
            <a:r>
              <a:rPr lang="zh-CN" sz="1200" b="0">
                <a:latin typeface="Times New Roman" panose="02020603050405020304" pitchFamily="18" charset="0"/>
                <a:ea typeface="宋体" panose="02010600030101010101" pitchFamily="2" charset="-122"/>
              </a:rPr>
              <a:t>购买失败，玩家对应货币不足信息</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End if</a:t>
            </a:r>
          </a:p>
          <a:p>
            <a:pPr indent="0"/>
            <a:r>
              <a:rPr lang="en-US" sz="1200" b="0">
                <a:latin typeface="Times New Roman" panose="02020603050405020304" pitchFamily="18" charset="0"/>
                <a:ea typeface="宋体" panose="02010600030101010101" pitchFamily="2" charset="-122"/>
              </a:rPr>
              <a:t>		</a:t>
            </a:r>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E</a:t>
            </a:r>
            <a:r>
              <a:rPr lang="en-US" sz="1200" b="0">
                <a:latin typeface="Times New Roman" panose="02020603050405020304" pitchFamily="18" charset="0"/>
                <a:ea typeface="宋体" panose="02010600030101010101" pitchFamily="2" charset="-122"/>
                <a:cs typeface="Times New Roman" panose="02020603050405020304" pitchFamily="18" charset="0"/>
              </a:rPr>
              <a:t>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“取消”</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T</a:t>
            </a:r>
            <a:r>
              <a:rPr lang="en-US" sz="1200" b="0">
                <a:latin typeface="Times New Roman" panose="02020603050405020304" pitchFamily="18" charset="0"/>
                <a:ea typeface="宋体" panose="02010600030101010101" pitchFamily="2" charset="-122"/>
              </a:rPr>
              <a:t>hen </a:t>
            </a:r>
            <a:r>
              <a:rPr lang="zh-CN" sz="1200" b="0">
                <a:latin typeface="Times New Roman" panose="02020603050405020304" pitchFamily="18" charset="0"/>
                <a:ea typeface="宋体" panose="02010600030101010101" pitchFamily="2" charset="-122"/>
              </a:rPr>
              <a:t>关闭窗口，返回详情界面</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End if</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“返回”</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a:t>
            </a:r>
            <a:r>
              <a:rPr lang="zh-CN" sz="1200" b="0">
                <a:latin typeface="Times New Roman" panose="02020603050405020304" pitchFamily="18" charset="0"/>
                <a:ea typeface="宋体" panose="02010600030101010101" pitchFamily="2" charset="-122"/>
              </a:rPr>
              <a:t>返回商店总预览界面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End</a:t>
            </a:r>
            <a:r>
              <a:rPr lang="en-US" sz="1200" b="0">
                <a:latin typeface="Times New Roman" panose="02020603050405020304" pitchFamily="18" charset="0"/>
                <a:ea typeface="宋体" panose="02010600030101010101" pitchFamily="2" charset="-122"/>
              </a:rPr>
              <a:t> if</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r>
              <a:rPr lang="en-US" sz="1200" b="0">
                <a:latin typeface="Times New Roman" panose="02020603050405020304" pitchFamily="18" charset="0"/>
                <a:ea typeface="宋体" panose="02010600030101010101" pitchFamily="2" charset="-122"/>
              </a:rPr>
              <a:t>	</a:t>
            </a:r>
          </a:p>
          <a:p>
            <a:pPr indent="0"/>
            <a:r>
              <a:rPr lang="en-US" sz="1200" b="0">
                <a:latin typeface="Times New Roman" panose="02020603050405020304" pitchFamily="18" charset="0"/>
                <a:ea typeface="宋体" panose="02010600030101010101" pitchFamily="2" charset="-122"/>
              </a:rPr>
              <a:t>E</a:t>
            </a:r>
            <a:r>
              <a:rPr lang="en-US" sz="1200" b="0">
                <a:latin typeface="Times New Roman" panose="02020603050405020304" pitchFamily="18" charset="0"/>
                <a:ea typeface="宋体" panose="02010600030101010101" pitchFamily="2" charset="-122"/>
                <a:cs typeface="Times New Roman" panose="02020603050405020304" pitchFamily="18" charset="0"/>
              </a:rPr>
              <a:t>nd</a:t>
            </a:r>
            <a:r>
              <a:rPr lang="en-US" sz="1200" b="0">
                <a:latin typeface="Times New Roman" panose="02020603050405020304" pitchFamily="18" charset="0"/>
                <a:ea typeface="宋体" panose="02010600030101010101" pitchFamily="2" charset="-122"/>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altLang="en-US"/>
          </a:p>
        </p:txBody>
      </p:sp>
      <p:sp>
        <p:nvSpPr>
          <p:cNvPr id="5" name="文本框 4"/>
          <p:cNvSpPr txBox="1"/>
          <p:nvPr/>
        </p:nvSpPr>
        <p:spPr>
          <a:xfrm>
            <a:off x="6605905" y="5696585"/>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物品属性详情购买界面伪代码描述</a:t>
            </a:r>
            <a:endParaRPr lang="zh-CN" sz="1600">
              <a:latin typeface="Cambria" panose="02040503050406030204" charset="0"/>
              <a:ea typeface="黑体" panose="02010609060101010101" charset="-122"/>
            </a:endParaRP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268695" y="2201881"/>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好友与收件箱模块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3" name="图片 2"/>
          <p:cNvPicPr>
            <a:picLocks noChangeAspect="1"/>
          </p:cNvPicPr>
          <p:nvPr/>
        </p:nvPicPr>
        <p:blipFill>
          <a:blip r:embed="rId4"/>
          <a:stretch>
            <a:fillRect/>
          </a:stretch>
        </p:blipFill>
        <p:spPr>
          <a:xfrm>
            <a:off x="7578725" y="476250"/>
            <a:ext cx="2886075" cy="6136005"/>
          </a:xfrm>
          <a:prstGeom prst="rect">
            <a:avLst/>
          </a:prstGeom>
        </p:spPr>
      </p:pic>
      <p:pic>
        <p:nvPicPr>
          <p:cNvPr id="5" name="图片 4"/>
          <p:cNvPicPr>
            <a:picLocks noChangeAspect="1"/>
          </p:cNvPicPr>
          <p:nvPr/>
        </p:nvPicPr>
        <p:blipFill>
          <a:blip r:embed="rId5"/>
          <a:stretch>
            <a:fillRect/>
          </a:stretch>
        </p:blipFill>
        <p:spPr>
          <a:xfrm>
            <a:off x="3371215" y="445135"/>
            <a:ext cx="2976245" cy="619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总体设计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好友与收件箱</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
        <p:nvSpPr>
          <p:cNvPr id="100" name="文本框 99"/>
          <p:cNvSpPr txBox="1"/>
          <p:nvPr/>
        </p:nvSpPr>
        <p:spPr>
          <a:xfrm>
            <a:off x="1797685" y="1928495"/>
            <a:ext cx="5080000" cy="2861310"/>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加载收件箱界面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数据库邮件信息表中接收者为该玩家的邮件</a:t>
            </a:r>
          </a:p>
          <a:p>
            <a:pPr indent="0"/>
            <a:r>
              <a:rPr lang="zh-CN" sz="1200" b="0">
                <a:ea typeface="宋体" panose="02010600030101010101" pitchFamily="2" charset="-122"/>
              </a:rPr>
              <a:t>为</a:t>
            </a:r>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排序，</a:t>
            </a:r>
            <a:r>
              <a:rPr lang="en-US" sz="1200" b="0">
                <a:latin typeface="宋体" panose="02010600030101010101" pitchFamily="2" charset="-122"/>
                <a:ea typeface="宋体" panose="02010600030101010101" pitchFamily="2" charset="-122"/>
                <a:cs typeface="Times New Roman" panose="02020603050405020304" pitchFamily="18" charset="0"/>
              </a:rPr>
              <a:t>Is_read==false</a:t>
            </a:r>
            <a:r>
              <a:rPr lang="zh-CN" sz="1200" b="0">
                <a:ea typeface="宋体" panose="02010600030101010101" pitchFamily="2" charset="-122"/>
              </a:rPr>
              <a:t>的记录排在前面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loop while </a:t>
            </a:r>
            <a:r>
              <a:rPr lang="zh-CN" sz="1200" b="0">
                <a:ea typeface="宋体" panose="02010600030101010101" pitchFamily="2" charset="-122"/>
              </a:rPr>
              <a:t>存在没有遍历结束的信件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endParaRPr lang="zh-CN" sz="1200" b="0">
              <a:ea typeface="宋体" panose="02010600030101010101" pitchFamily="2" charset="-122"/>
            </a:endParaRPr>
          </a:p>
          <a:p>
            <a:pPr indent="0"/>
            <a:r>
              <a:rPr lang="zh-CN" sz="1200" b="0">
                <a:ea typeface="宋体" panose="02010600030101010101" pitchFamily="2" charset="-122"/>
              </a:rPr>
              <a:t>加载该信件的名称</a:t>
            </a:r>
          </a:p>
          <a:p>
            <a:pPr indent="0"/>
            <a:r>
              <a:rPr lang="zh-CN" sz="1200" b="0">
                <a:ea typeface="宋体" panose="02010600030101010101" pitchFamily="2" charset="-122"/>
              </a:rPr>
              <a:t>加载该信件的内容</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Surplus_Date=Current_Date-Email_Date</a:t>
            </a:r>
            <a:endParaRPr lang="zh-CN" sz="1200" b="0">
              <a:ea typeface="宋体" panose="02010600030101010101" pitchFamily="2" charset="-122"/>
            </a:endParaRPr>
          </a:p>
          <a:p>
            <a:pPr indent="0"/>
            <a:r>
              <a:rPr lang="zh-CN" sz="1200" b="0">
                <a:ea typeface="宋体" panose="02010600030101010101" pitchFamily="2" charset="-122"/>
              </a:rPr>
              <a:t>加载剩余时间</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Is_Email_</a:t>
            </a:r>
            <a:r>
              <a:rPr lang="en-US" sz="1200" b="0">
                <a:latin typeface="Times New Roman" panose="02020603050405020304" pitchFamily="18" charset="0"/>
                <a:ea typeface="宋体" panose="02010600030101010101" pitchFamily="2" charset="-122"/>
                <a:cs typeface="Times New Roman" panose="02020603050405020304" pitchFamily="18" charset="0"/>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 then </a:t>
            </a:r>
            <a:r>
              <a:rPr lang="zh-CN" sz="1200" b="0">
                <a:ea typeface="宋体" panose="02010600030101010101" pitchFamily="2" charset="-122"/>
              </a:rPr>
              <a:t>加载图片为礼物</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a:t>
            </a:r>
            <a:r>
              <a:rPr lang="zh-CN" sz="1200" b="0">
                <a:ea typeface="宋体" panose="02010600030101010101" pitchFamily="2" charset="-122"/>
              </a:rPr>
              <a:t>加载图片为信件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Is_read == true then </a:t>
            </a:r>
            <a:r>
              <a:rPr lang="zh-CN" sz="1200" b="0">
                <a:ea typeface="宋体" panose="02010600030101010101" pitchFamily="2" charset="-122"/>
              </a:rPr>
              <a:t>将该邮件背景渲染成灰色</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 </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e</a:t>
            </a:r>
            <a:r>
              <a:rPr lang="en-US" sz="1200" b="0">
                <a:solidFill>
                  <a:srgbClr val="333333"/>
                </a:solidFill>
                <a:latin typeface="Arial" panose="020B0604020202020204" pitchFamily="34" charset="0"/>
                <a:ea typeface="宋体" panose="02010600030101010101" pitchFamily="2" charset="-122"/>
              </a:rPr>
              <a:t>nd</a:t>
            </a:r>
            <a:r>
              <a:rPr lang="zh-CN" sz="1200" b="0">
                <a:latin typeface="Times New Roman" panose="02020603050405020304" pitchFamily="18" charset="0"/>
                <a:ea typeface="宋体" panose="02010600030101010101" pitchFamily="2" charset="-122"/>
              </a:rPr>
              <a:t>加载收件箱界面</a:t>
            </a:r>
            <a:endParaRPr lang="zh-CN" altLang="en-US"/>
          </a:p>
        </p:txBody>
      </p:sp>
      <p:sp>
        <p:nvSpPr>
          <p:cNvPr id="3" name="文本框 2"/>
          <p:cNvSpPr txBox="1"/>
          <p:nvPr/>
        </p:nvSpPr>
        <p:spPr>
          <a:xfrm>
            <a:off x="2279650" y="4966970"/>
            <a:ext cx="3184525" cy="368300"/>
          </a:xfrm>
          <a:prstGeom prst="rect">
            <a:avLst/>
          </a:prstGeom>
          <a:noFill/>
        </p:spPr>
        <p:txBody>
          <a:bodyPr wrap="square" rtlCol="0">
            <a:spAutoFit/>
          </a:bodyPr>
          <a:lstStyle/>
          <a:p>
            <a:r>
              <a:rPr lang="zh-CN" altLang="en-US"/>
              <a:t>加载收件箱界面伪代码描述</a:t>
            </a:r>
          </a:p>
        </p:txBody>
      </p:sp>
      <p:pic>
        <p:nvPicPr>
          <p:cNvPr id="35" name="图片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717030" y="476250"/>
            <a:ext cx="2615565" cy="5122545"/>
          </a:xfrm>
          <a:prstGeom prst="rect">
            <a:avLst/>
          </a:prstGeom>
          <a:noFill/>
          <a:ln>
            <a:noFill/>
          </a:ln>
        </p:spPr>
      </p:pic>
      <p:sp>
        <p:nvSpPr>
          <p:cNvPr id="4" name="文本框 3"/>
          <p:cNvSpPr txBox="1"/>
          <p:nvPr/>
        </p:nvSpPr>
        <p:spPr>
          <a:xfrm>
            <a:off x="7002780" y="5495925"/>
            <a:ext cx="2790825" cy="368300"/>
          </a:xfrm>
          <a:prstGeom prst="rect">
            <a:avLst/>
          </a:prstGeom>
          <a:noFill/>
        </p:spPr>
        <p:txBody>
          <a:bodyPr wrap="square" rtlCol="0">
            <a:spAutoFit/>
          </a:bodyPr>
          <a:lstStyle/>
          <a:p>
            <a:r>
              <a:rPr lang="zh-CN" altLang="en-US"/>
              <a:t>查看邮件流程图</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5" action="ppaction://hlinkfile"/>
              </a:rPr>
              <a:t>本地连接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25929" y="2512600"/>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管理员模块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1120350" y="2880150"/>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1790066" y="3068320"/>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8" name="图片 7">
            <a:extLst>
              <a:ext uri="{FF2B5EF4-FFF2-40B4-BE49-F238E27FC236}">
                <a16:creationId xmlns:a16="http://schemas.microsoft.com/office/drawing/2014/main" id="{DBFB1608-C5A3-4E3C-B29D-0E9C7C807D56}"/>
              </a:ext>
            </a:extLst>
          </p:cNvPr>
          <p:cNvPicPr>
            <a:picLocks noChangeAspect="1"/>
          </p:cNvPicPr>
          <p:nvPr/>
        </p:nvPicPr>
        <p:blipFill rotWithShape="1">
          <a:blip r:embed="rId4"/>
          <a:srcRect l="1501" t="1926" r="1731" b="2078"/>
          <a:stretch/>
        </p:blipFill>
        <p:spPr>
          <a:xfrm>
            <a:off x="2042422" y="1056067"/>
            <a:ext cx="2857064" cy="5632390"/>
          </a:xfrm>
          <a:prstGeom prst="rect">
            <a:avLst/>
          </a:prstGeom>
        </p:spPr>
      </p:pic>
      <p:pic>
        <p:nvPicPr>
          <p:cNvPr id="13" name="图片 12">
            <a:extLst>
              <a:ext uri="{FF2B5EF4-FFF2-40B4-BE49-F238E27FC236}">
                <a16:creationId xmlns:a16="http://schemas.microsoft.com/office/drawing/2014/main" id="{C508D7E2-D200-44F3-B2DD-41CB8020FF3D}"/>
              </a:ext>
            </a:extLst>
          </p:cNvPr>
          <p:cNvPicPr>
            <a:picLocks noChangeAspect="1"/>
          </p:cNvPicPr>
          <p:nvPr/>
        </p:nvPicPr>
        <p:blipFill>
          <a:blip r:embed="rId5"/>
          <a:stretch>
            <a:fillRect/>
          </a:stretch>
        </p:blipFill>
        <p:spPr>
          <a:xfrm>
            <a:off x="5256308" y="274407"/>
            <a:ext cx="2841964" cy="5632390"/>
          </a:xfrm>
          <a:prstGeom prst="rect">
            <a:avLst/>
          </a:prstGeom>
        </p:spPr>
      </p:pic>
      <p:pic>
        <p:nvPicPr>
          <p:cNvPr id="15" name="图片 14">
            <a:extLst>
              <a:ext uri="{FF2B5EF4-FFF2-40B4-BE49-F238E27FC236}">
                <a16:creationId xmlns:a16="http://schemas.microsoft.com/office/drawing/2014/main" id="{7ADE3696-9597-4B79-829F-1DDE3084E994}"/>
              </a:ext>
            </a:extLst>
          </p:cNvPr>
          <p:cNvPicPr>
            <a:picLocks noChangeAspect="1"/>
          </p:cNvPicPr>
          <p:nvPr/>
        </p:nvPicPr>
        <p:blipFill>
          <a:blip r:embed="rId6"/>
          <a:stretch>
            <a:fillRect/>
          </a:stretch>
        </p:blipFill>
        <p:spPr>
          <a:xfrm>
            <a:off x="8428751" y="932155"/>
            <a:ext cx="2731950" cy="54494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管理员模块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7"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76768" y="1596390"/>
            <a:ext cx="3466465" cy="3665220"/>
          </a:xfrm>
          <a:prstGeom prst="rect">
            <a:avLst/>
          </a:prstGeom>
          <a:noFill/>
          <a:ln>
            <a:noFill/>
          </a:ln>
        </p:spPr>
      </p:pic>
      <p:sp>
        <p:nvSpPr>
          <p:cNvPr id="2" name="文本框 1"/>
          <p:cNvSpPr txBox="1"/>
          <p:nvPr/>
        </p:nvSpPr>
        <p:spPr>
          <a:xfrm>
            <a:off x="2773680" y="5250180"/>
            <a:ext cx="1616075" cy="645160"/>
          </a:xfrm>
          <a:prstGeom prst="rect">
            <a:avLst/>
          </a:prstGeom>
          <a:noFill/>
        </p:spPr>
        <p:txBody>
          <a:bodyPr wrap="square" rtlCol="0">
            <a:spAutoFit/>
          </a:bodyPr>
          <a:lstStyle/>
          <a:p>
            <a:r>
              <a:rPr lang="zh-CN" altLang="en-US"/>
              <a:t>管理员发送邮件</a:t>
            </a:r>
            <a:r>
              <a:rPr lang="en-US" altLang="zh-CN"/>
              <a:t>PAD</a:t>
            </a:r>
            <a:r>
              <a:rPr lang="zh-CN" altLang="en-US"/>
              <a:t>图</a:t>
            </a:r>
          </a:p>
        </p:txBody>
      </p:sp>
      <p:sp>
        <p:nvSpPr>
          <p:cNvPr id="100" name="文本框 99"/>
          <p:cNvSpPr txBox="1"/>
          <p:nvPr/>
        </p:nvSpPr>
        <p:spPr>
          <a:xfrm>
            <a:off x="6384290" y="1768792"/>
            <a:ext cx="5080000" cy="304609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发送奖励信件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latin typeface="Times New Roman" panose="02020603050405020304" pitchFamily="18" charset="0"/>
                <a:ea typeface="宋体" panose="02010600030101010101" pitchFamily="2" charset="-122"/>
              </a:rPr>
              <a:t>发送给全部玩家</a:t>
            </a:r>
            <a:r>
              <a:rPr lang="en-US" sz="1200" b="0">
                <a:latin typeface="Times New Roman" panose="02020603050405020304" pitchFamily="18" charset="0"/>
                <a:ea typeface="宋体" panose="02010600030101010101" pitchFamily="2" charset="-122"/>
                <a:cs typeface="Times New Roman" panose="02020603050405020304" pitchFamily="18" charset="0"/>
              </a:rPr>
              <a:t> then</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Grant_User_Id</a:t>
            </a:r>
            <a:r>
              <a:rPr lang="zh-CN" sz="1200" b="0">
                <a:ea typeface="宋体" panose="02010600030101010101" pitchFamily="2" charset="-122"/>
              </a:rPr>
              <a:t>中存储全部玩家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Grant_User_Id=input(</a:t>
            </a:r>
            <a:r>
              <a:rPr lang="zh-CN" sz="1200" b="0">
                <a:ea typeface="宋体" panose="02010600030101010101" pitchFamily="2" charset="-122"/>
              </a:rPr>
              <a:t>导入的玩家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ea typeface="宋体" panose="02010600030101010101" pitchFamily="2" charset="-122"/>
              </a:rPr>
              <a:t>不携带附件</a:t>
            </a:r>
            <a:r>
              <a:rPr lang="en-US" sz="1200" b="0">
                <a:latin typeface="宋体" panose="02010600030101010101" pitchFamily="2" charset="-122"/>
                <a:ea typeface="宋体" panose="02010600030101010101" pitchFamily="2" charset="-122"/>
                <a:cs typeface="Times New Roman" panose="02020603050405020304" pitchFamily="18" charset="0"/>
              </a:rPr>
              <a:t> then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nclosure=false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a:t>
            </a:r>
            <a:endParaRPr lang="zh-CN" sz="1200" b="0">
              <a:ea typeface="宋体" panose="02010600030101010101" pitchFamily="2" charset="-122"/>
            </a:endParaRPr>
          </a:p>
          <a:p>
            <a:pPr indent="0"/>
            <a:r>
              <a:rPr lang="zh-CN" sz="1200" b="0">
                <a:ea typeface="宋体" panose="02010600030101010101" pitchFamily="2" charset="-122"/>
              </a:rPr>
              <a:t>附件列表等于输入值</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Grant_Email_Title=Input()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Grant_Email_Content=Input()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生成邮件变量</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L</a:t>
            </a:r>
            <a:r>
              <a:rPr lang="en-US" sz="1200" b="0">
                <a:latin typeface="Times New Roman" panose="02020603050405020304" pitchFamily="18" charset="0"/>
                <a:ea typeface="宋体" panose="02010600030101010101" pitchFamily="2" charset="-122"/>
                <a:cs typeface="Times New Roman" panose="02020603050405020304" pitchFamily="18" charset="0"/>
              </a:rPr>
              <a:t>oop</a:t>
            </a:r>
            <a:r>
              <a:rPr lang="en-US" sz="1200" b="0">
                <a:latin typeface="Times New Roman" panose="02020603050405020304" pitchFamily="18" charset="0"/>
                <a:ea typeface="宋体" panose="02010600030101010101" pitchFamily="2" charset="-122"/>
              </a:rPr>
              <a:t> until </a:t>
            </a:r>
            <a:r>
              <a:rPr lang="zh-CN" sz="1200" b="0">
                <a:latin typeface="Times New Roman" panose="02020603050405020304" pitchFamily="18" charset="0"/>
                <a:ea typeface="宋体" panose="02010600030101010101" pitchFamily="2" charset="-122"/>
              </a:rPr>
              <a:t>遍历所有发放玩家列表</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填入玩家</a:t>
            </a:r>
            <a:r>
              <a:rPr lang="en-US" sz="1200" b="0">
                <a:latin typeface="Times New Roman" panose="02020603050405020304" pitchFamily="18" charset="0"/>
                <a:ea typeface="宋体" panose="02010600030101010101" pitchFamily="2" charset="-122"/>
                <a:cs typeface="Times New Roman" panose="02020603050405020304" pitchFamily="18" charset="0"/>
              </a:rPr>
              <a:t>id</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写入数据库</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latin typeface="Times New Roman" panose="02020603050405020304" pitchFamily="18" charset="0"/>
                <a:ea typeface="宋体" panose="02010600030101010101" pitchFamily="2" charset="-122"/>
              </a:rPr>
              <a:t>发送奖励信件</a:t>
            </a:r>
            <a:endParaRPr lang="zh-CN" altLang="en-US"/>
          </a:p>
        </p:txBody>
      </p:sp>
      <p:sp>
        <p:nvSpPr>
          <p:cNvPr id="4" name="文本框 3"/>
          <p:cNvSpPr txBox="1"/>
          <p:nvPr/>
        </p:nvSpPr>
        <p:spPr>
          <a:xfrm>
            <a:off x="5910580" y="5261610"/>
            <a:ext cx="5080000" cy="368300"/>
          </a:xfrm>
          <a:prstGeom prst="rect">
            <a:avLst/>
          </a:prstGeom>
          <a:noFill/>
          <a:ln w="9525">
            <a:noFill/>
          </a:ln>
        </p:spPr>
        <p:txBody>
          <a:bodyPr>
            <a:spAutoFit/>
          </a:bodyPr>
          <a:lstStyle/>
          <a:p>
            <a:pPr indent="0" algn="ctr"/>
            <a:r>
              <a:rPr lang="zh-CN" b="0">
                <a:latin typeface="Cambria" panose="02040503050406030204" charset="0"/>
                <a:ea typeface="黑体" panose="02010609060101010101" charset="-122"/>
              </a:rPr>
              <a:t>发送奖励信件伪码描述</a:t>
            </a:r>
            <a:endParaRPr lang="zh-CN" altLang="en-US"/>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3" action="ppaction://hlinkfile"/>
              </a:rPr>
              <a:t>测试计划</a:t>
            </a:r>
            <a:endParaRPr lang="zh-CN" altLang="en-US"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
        <p:nvSpPr>
          <p:cNvPr id="10" name="文本框 9">
            <a:extLst>
              <a:ext uri="{FF2B5EF4-FFF2-40B4-BE49-F238E27FC236}">
                <a16:creationId xmlns:a16="http://schemas.microsoft.com/office/drawing/2014/main" id="{DCE44023-E111-4E89-9E26-8CF9C1A2A0C1}"/>
              </a:ext>
            </a:extLst>
          </p:cNvPr>
          <p:cNvSpPr txBox="1"/>
          <p:nvPr/>
        </p:nvSpPr>
        <p:spPr>
          <a:xfrm>
            <a:off x="2805419" y="697924"/>
            <a:ext cx="6581162"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计划执行的测试</a:t>
            </a:r>
            <a:endParaRPr lang="zh-CN" altLang="en-US" dirty="0"/>
          </a:p>
        </p:txBody>
      </p:sp>
      <p:pic>
        <p:nvPicPr>
          <p:cNvPr id="13" name="图片 12">
            <a:extLst>
              <a:ext uri="{FF2B5EF4-FFF2-40B4-BE49-F238E27FC236}">
                <a16:creationId xmlns:a16="http://schemas.microsoft.com/office/drawing/2014/main" id="{961CFB91-C56B-4726-9995-FD88D2AFDEA1}"/>
              </a:ext>
            </a:extLst>
          </p:cNvPr>
          <p:cNvPicPr>
            <a:picLocks noChangeAspect="1"/>
          </p:cNvPicPr>
          <p:nvPr/>
        </p:nvPicPr>
        <p:blipFill>
          <a:blip r:embed="rId5"/>
          <a:stretch>
            <a:fillRect/>
          </a:stretch>
        </p:blipFill>
        <p:spPr>
          <a:xfrm>
            <a:off x="710247" y="1196976"/>
            <a:ext cx="4987707" cy="5077142"/>
          </a:xfrm>
          <a:prstGeom prst="rect">
            <a:avLst/>
          </a:prstGeom>
        </p:spPr>
      </p:pic>
      <p:pic>
        <p:nvPicPr>
          <p:cNvPr id="15" name="图片 14">
            <a:extLst>
              <a:ext uri="{FF2B5EF4-FFF2-40B4-BE49-F238E27FC236}">
                <a16:creationId xmlns:a16="http://schemas.microsoft.com/office/drawing/2014/main" id="{19E22A6E-7425-4A5D-AAF9-A244AD713DEE}"/>
              </a:ext>
            </a:extLst>
          </p:cNvPr>
          <p:cNvPicPr>
            <a:picLocks noChangeAspect="1"/>
          </p:cNvPicPr>
          <p:nvPr/>
        </p:nvPicPr>
        <p:blipFill>
          <a:blip r:embed="rId6"/>
          <a:stretch>
            <a:fillRect/>
          </a:stretch>
        </p:blipFill>
        <p:spPr>
          <a:xfrm>
            <a:off x="6247168" y="701701"/>
            <a:ext cx="5074187" cy="5458375"/>
          </a:xfrm>
          <a:prstGeom prst="rect">
            <a:avLst/>
          </a:prstGeom>
        </p:spPr>
      </p:pic>
    </p:spTree>
    <p:extLst>
      <p:ext uri="{BB962C8B-B14F-4D97-AF65-F5344CB8AC3E}">
        <p14:creationId xmlns:p14="http://schemas.microsoft.com/office/powerpoint/2010/main" val="88182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
        <p:nvSpPr>
          <p:cNvPr id="9" name="文本框 8">
            <a:extLst>
              <a:ext uri="{FF2B5EF4-FFF2-40B4-BE49-F238E27FC236}">
                <a16:creationId xmlns:a16="http://schemas.microsoft.com/office/drawing/2014/main" id="{A746803D-4362-47BD-9E67-1E0B736A5B0C}"/>
              </a:ext>
            </a:extLst>
          </p:cNvPr>
          <p:cNvSpPr txBox="1"/>
          <p:nvPr/>
        </p:nvSpPr>
        <p:spPr>
          <a:xfrm>
            <a:off x="2805419" y="697924"/>
            <a:ext cx="6581162"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计划执行的测试</a:t>
            </a:r>
            <a:endParaRPr lang="zh-CN" altLang="en-US" dirty="0"/>
          </a:p>
        </p:txBody>
      </p:sp>
      <p:pic>
        <p:nvPicPr>
          <p:cNvPr id="5" name="图片 4">
            <a:extLst>
              <a:ext uri="{FF2B5EF4-FFF2-40B4-BE49-F238E27FC236}">
                <a16:creationId xmlns:a16="http://schemas.microsoft.com/office/drawing/2014/main" id="{A533F4CA-FEFE-42FB-A49D-A24D384F2E98}"/>
              </a:ext>
            </a:extLst>
          </p:cNvPr>
          <p:cNvPicPr>
            <a:picLocks noChangeAspect="1"/>
          </p:cNvPicPr>
          <p:nvPr/>
        </p:nvPicPr>
        <p:blipFill>
          <a:blip r:embed="rId5"/>
          <a:stretch>
            <a:fillRect/>
          </a:stretch>
        </p:blipFill>
        <p:spPr>
          <a:xfrm>
            <a:off x="955358" y="1300031"/>
            <a:ext cx="7077075" cy="5314950"/>
          </a:xfrm>
          <a:prstGeom prst="rect">
            <a:avLst/>
          </a:prstGeom>
        </p:spPr>
      </p:pic>
      <p:sp>
        <p:nvSpPr>
          <p:cNvPr id="13" name="文本框 12">
            <a:extLst>
              <a:ext uri="{FF2B5EF4-FFF2-40B4-BE49-F238E27FC236}">
                <a16:creationId xmlns:a16="http://schemas.microsoft.com/office/drawing/2014/main" id="{4DAD28C0-9BCA-4390-A1A4-02C518B7935B}"/>
              </a:ext>
            </a:extLst>
          </p:cNvPr>
          <p:cNvSpPr txBox="1"/>
          <p:nvPr/>
        </p:nvSpPr>
        <p:spPr>
          <a:xfrm>
            <a:off x="8591856" y="706873"/>
            <a:ext cx="2644786" cy="1200329"/>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工具</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WeTest</a:t>
            </a:r>
            <a:endParaRPr lang="zh-CN" altLang="en-US" dirty="0"/>
          </a:p>
        </p:txBody>
      </p:sp>
      <p:pic>
        <p:nvPicPr>
          <p:cNvPr id="8" name="图片 7">
            <a:extLst>
              <a:ext uri="{FF2B5EF4-FFF2-40B4-BE49-F238E27FC236}">
                <a16:creationId xmlns:a16="http://schemas.microsoft.com/office/drawing/2014/main" id="{08353ED7-0AD3-4774-8B9D-D521F233E0B2}"/>
              </a:ext>
            </a:extLst>
          </p:cNvPr>
          <p:cNvPicPr>
            <a:picLocks noChangeAspect="1"/>
          </p:cNvPicPr>
          <p:nvPr/>
        </p:nvPicPr>
        <p:blipFill>
          <a:blip r:embed="rId6"/>
          <a:stretch>
            <a:fillRect/>
          </a:stretch>
        </p:blipFill>
        <p:spPr>
          <a:xfrm>
            <a:off x="8591856" y="1916151"/>
            <a:ext cx="2181225" cy="619125"/>
          </a:xfrm>
          <a:prstGeom prst="rect">
            <a:avLst/>
          </a:prstGeom>
        </p:spPr>
      </p:pic>
    </p:spTree>
    <p:extLst>
      <p:ext uri="{BB962C8B-B14F-4D97-AF65-F5344CB8AC3E}">
        <p14:creationId xmlns:p14="http://schemas.microsoft.com/office/powerpoint/2010/main" val="178925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65730" y="1281430"/>
            <a:ext cx="6229350" cy="4467225"/>
          </a:xfrm>
          <a:prstGeom prst="rect">
            <a:avLst/>
          </a:prstGeom>
        </p:spPr>
      </p:pic>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3" action="ppaction://hlinkfile"/>
              </a:rPr>
              <a:t>测试计划</a:t>
            </a:r>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Tree>
    <p:extLst>
      <p:ext uri="{BB962C8B-B14F-4D97-AF65-F5344CB8AC3E}">
        <p14:creationId xmlns:p14="http://schemas.microsoft.com/office/powerpoint/2010/main" val="241895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pic>
        <p:nvPicPr>
          <p:cNvPr id="4" name="图片 3"/>
          <p:cNvPicPr>
            <a:picLocks noChangeAspect="1"/>
          </p:cNvPicPr>
          <p:nvPr/>
        </p:nvPicPr>
        <p:blipFill>
          <a:blip r:embed="rId5"/>
          <a:stretch>
            <a:fillRect/>
          </a:stretch>
        </p:blipFill>
        <p:spPr>
          <a:xfrm>
            <a:off x="2842895" y="688975"/>
            <a:ext cx="6505575" cy="5972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3" action="ppaction://hlinkfile"/>
              </a:rPr>
              <a:t>用户手册</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方案选择</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2646822"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其他</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甘特图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31" y="1531455"/>
            <a:ext cx="11042337" cy="379508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DD7E41DB-06ED-4A46-BCA7-6CF1BE20136F}"/>
              </a:ext>
            </a:extLst>
          </p:cNvPr>
          <p:cNvPicPr>
            <a:picLocks noChangeAspect="1"/>
          </p:cNvPicPr>
          <p:nvPr/>
        </p:nvPicPr>
        <p:blipFill>
          <a:blip r:embed="rId2"/>
          <a:stretch>
            <a:fillRect/>
          </a:stretch>
        </p:blipFill>
        <p:spPr>
          <a:xfrm>
            <a:off x="3829807" y="717250"/>
            <a:ext cx="3884888" cy="604400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CB10645A-FA84-458A-AC78-E872122D9822}"/>
              </a:ext>
            </a:extLst>
          </p:cNvPr>
          <p:cNvPicPr>
            <a:picLocks noChangeAspect="1"/>
          </p:cNvPicPr>
          <p:nvPr/>
        </p:nvPicPr>
        <p:blipFill>
          <a:blip r:embed="rId2"/>
          <a:stretch>
            <a:fillRect/>
          </a:stretch>
        </p:blipFill>
        <p:spPr>
          <a:xfrm>
            <a:off x="3714750" y="976544"/>
            <a:ext cx="4130505" cy="5790968"/>
          </a:xfrm>
          <a:prstGeom prst="rect">
            <a:avLst/>
          </a:prstGeom>
        </p:spPr>
      </p:pic>
    </p:spTree>
    <p:extLst>
      <p:ext uri="{BB962C8B-B14F-4D97-AF65-F5344CB8AC3E}">
        <p14:creationId xmlns:p14="http://schemas.microsoft.com/office/powerpoint/2010/main" val="3977824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5B9555B3-23A1-4E77-ABDC-01434D05EB89}"/>
              </a:ext>
            </a:extLst>
          </p:cNvPr>
          <p:cNvPicPr>
            <a:picLocks noChangeAspect="1"/>
          </p:cNvPicPr>
          <p:nvPr/>
        </p:nvPicPr>
        <p:blipFill>
          <a:blip r:embed="rId2"/>
          <a:stretch>
            <a:fillRect/>
          </a:stretch>
        </p:blipFill>
        <p:spPr>
          <a:xfrm>
            <a:off x="4017963" y="1069975"/>
            <a:ext cx="3672926" cy="5561860"/>
          </a:xfrm>
          <a:prstGeom prst="rect">
            <a:avLst/>
          </a:prstGeom>
        </p:spPr>
      </p:pic>
    </p:spTree>
    <p:extLst>
      <p:ext uri="{BB962C8B-B14F-4D97-AF65-F5344CB8AC3E}">
        <p14:creationId xmlns:p14="http://schemas.microsoft.com/office/powerpoint/2010/main" val="1060382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周诚信</a:t>
            </a:r>
            <a:endParaRPr lang="en-US" altLang="zh-CN" sz="3600" dirty="0">
              <a:latin typeface="宋体" panose="02010600030101010101" pitchFamily="2" charset="-122"/>
            </a:endParaRPr>
          </a:p>
          <a:p>
            <a:pPr lvl="0" algn="ctr">
              <a:lnSpc>
                <a:spcPct val="200000"/>
              </a:lnSpc>
              <a:spcBef>
                <a:spcPct val="0"/>
              </a:spcBef>
              <a:buNone/>
            </a:pPr>
            <a:r>
              <a:rPr lang="en-US" altLang="zh-CN" sz="3600" dirty="0">
                <a:solidFill>
                  <a:prstClr val="black"/>
                </a:solidFill>
                <a:latin typeface="宋体" panose="02010600030101010101" pitchFamily="2" charset="-122"/>
                <a:ea typeface="等线" panose="02010600030101010101" pitchFamily="2" charset="-122"/>
              </a:rPr>
              <a:t>9</a:t>
            </a:r>
            <a:r>
              <a:rPr lang="zh-CN" altLang="en-US" sz="3600" dirty="0">
                <a:solidFill>
                  <a:prstClr val="black"/>
                </a:solidFill>
                <a:latin typeface="宋体" panose="02010600030101010101" pitchFamily="2" charset="-122"/>
                <a:ea typeface="等线" panose="02010600030101010101" pitchFamily="2" charset="-122"/>
              </a:rPr>
              <a:t>分</a:t>
            </a:r>
            <a:endParaRPr lang="en-US" altLang="zh-CN" sz="3600" dirty="0">
              <a:solidFill>
                <a:prstClr val="black"/>
              </a:solidFill>
              <a:latin typeface="宋体" panose="02010600030101010101" pitchFamily="2" charset="-122"/>
              <a:ea typeface="等线" panose="02010600030101010101" pitchFamily="2" charset="-122"/>
            </a:endParaRPr>
          </a:p>
          <a:p>
            <a:pPr algn="ct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矩形 17"/>
          <p:cNvSpPr>
            <a:spLocks noChangeArrowheads="1"/>
          </p:cNvSpPr>
          <p:nvPr/>
        </p:nvSpPr>
        <p:spPr bwMode="auto">
          <a:xfrm>
            <a:off x="4624387" y="335902"/>
            <a:ext cx="2943225" cy="210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陈骁</a:t>
            </a:r>
            <a:endParaRPr lang="en-US" altLang="zh-CN" sz="3600" dirty="0">
              <a:latin typeface="宋体" panose="02010600030101010101" pitchFamily="2" charset="-122"/>
            </a:endParaRPr>
          </a:p>
          <a:p>
            <a:pPr algn="ctr" eaLnBrk="1" hangingPunct="1">
              <a:lnSpc>
                <a:spcPct val="200000"/>
              </a:lnSpc>
              <a:spcBef>
                <a:spcPct val="0"/>
              </a:spcBef>
              <a:buFontTx/>
              <a:buNone/>
            </a:pPr>
            <a:r>
              <a:rPr lang="en-US" altLang="zh-CN" sz="3600" dirty="0">
                <a:latin typeface="宋体" panose="02010600030101010101" pitchFamily="2" charset="-122"/>
              </a:rPr>
              <a:t>8.8</a:t>
            </a:r>
            <a:r>
              <a:rPr lang="zh-CN" altLang="en-US" sz="3600" dirty="0">
                <a:latin typeface="宋体" panose="02010600030101010101" pitchFamily="2" charset="-122"/>
              </a:rPr>
              <a:t>分</a:t>
            </a:r>
            <a:endParaRPr lang="zh-CN" altLang="en-US" sz="1200" dirty="0">
              <a:latin typeface="隶书" panose="02010509060101010101" pitchFamily="49" charset="-122"/>
              <a:ea typeface="隶书" panose="02010509060101010101" pitchFamily="49" charset="-122"/>
            </a:endParaRPr>
          </a:p>
        </p:txBody>
      </p:sp>
      <p:sp>
        <p:nvSpPr>
          <p:cNvPr id="19" name="矩形 18"/>
          <p:cNvSpPr>
            <a:spLocks noChangeArrowheads="1"/>
          </p:cNvSpPr>
          <p:nvPr/>
        </p:nvSpPr>
        <p:spPr bwMode="auto">
          <a:xfrm>
            <a:off x="8681032"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李以昕</a:t>
            </a:r>
            <a:endParaRPr lang="en-US" altLang="zh-CN" sz="3600" dirty="0">
              <a:latin typeface="宋体" panose="02010600030101010101" pitchFamily="2" charset="-122"/>
            </a:endParaRPr>
          </a:p>
          <a:p>
            <a:pPr algn="ctr" eaLnBrk="1" hangingPunct="1">
              <a:lnSpc>
                <a:spcPct val="200000"/>
              </a:lnSpc>
              <a:spcBef>
                <a:spcPct val="0"/>
              </a:spcBef>
              <a:buFontTx/>
              <a:buNone/>
            </a:pPr>
            <a:r>
              <a:rPr lang="en-US" altLang="zh-CN" sz="3600" dirty="0">
                <a:latin typeface="宋体" panose="02010600030101010101" pitchFamily="2" charset="-122"/>
              </a:rPr>
              <a:t>8.9</a:t>
            </a:r>
            <a:r>
              <a:rPr lang="zh-CN" altLang="en-US" sz="3600" dirty="0">
                <a:latin typeface="宋体" panose="02010600030101010101" pitchFamily="2" charset="-122"/>
              </a:rPr>
              <a:t>分</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1878FFAD-A3AA-4EAE-80F5-76C9B2E63FB0}"/>
              </a:ext>
            </a:extLst>
          </p:cNvPr>
          <p:cNvGraphicFramePr>
            <a:graphicFrameLocks noGrp="1"/>
          </p:cNvGraphicFramePr>
          <p:nvPr>
            <p:extLst>
              <p:ext uri="{D42A27DB-BD31-4B8C-83A1-F6EECF244321}">
                <p14:modId xmlns:p14="http://schemas.microsoft.com/office/powerpoint/2010/main" val="1541570442"/>
              </p:ext>
            </p:extLst>
          </p:nvPr>
        </p:nvGraphicFramePr>
        <p:xfrm>
          <a:off x="1996735" y="1056067"/>
          <a:ext cx="8958309" cy="5590977"/>
        </p:xfrm>
        <a:graphic>
          <a:graphicData uri="http://schemas.openxmlformats.org/drawingml/2006/table">
            <a:tbl>
              <a:tblPr>
                <a:tableStyleId>{5C22544A-7EE6-4342-B048-85BDC9FD1C3A}</a:tableStyleId>
              </a:tblPr>
              <a:tblGrid>
                <a:gridCol w="2445169">
                  <a:extLst>
                    <a:ext uri="{9D8B030D-6E8A-4147-A177-3AD203B41FA5}">
                      <a16:colId xmlns:a16="http://schemas.microsoft.com/office/drawing/2014/main" val="2465162343"/>
                    </a:ext>
                  </a:extLst>
                </a:gridCol>
                <a:gridCol w="3453938">
                  <a:extLst>
                    <a:ext uri="{9D8B030D-6E8A-4147-A177-3AD203B41FA5}">
                      <a16:colId xmlns:a16="http://schemas.microsoft.com/office/drawing/2014/main" val="3916091956"/>
                    </a:ext>
                  </a:extLst>
                </a:gridCol>
                <a:gridCol w="2247801">
                  <a:extLst>
                    <a:ext uri="{9D8B030D-6E8A-4147-A177-3AD203B41FA5}">
                      <a16:colId xmlns:a16="http://schemas.microsoft.com/office/drawing/2014/main" val="1908532456"/>
                    </a:ext>
                  </a:extLst>
                </a:gridCol>
                <a:gridCol w="811401">
                  <a:extLst>
                    <a:ext uri="{9D8B030D-6E8A-4147-A177-3AD203B41FA5}">
                      <a16:colId xmlns:a16="http://schemas.microsoft.com/office/drawing/2014/main" val="3928557355"/>
                    </a:ext>
                  </a:extLst>
                </a:gridCol>
              </a:tblGrid>
              <a:tr h="264431">
                <a:tc gridSpan="4">
                  <a:txBody>
                    <a:bodyPr/>
                    <a:lstStyle/>
                    <a:p>
                      <a:pPr lvl="0" algn="ctr" fontAlgn="b"/>
                      <a:r>
                        <a:rPr lang="zh-CN" altLang="en-US" sz="1600" u="none" strike="noStrike" dirty="0">
                          <a:effectLst/>
                        </a:rPr>
                        <a:t>周诚信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72706068"/>
                  </a:ext>
                </a:extLst>
              </a:tr>
              <a:tr h="264431">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任务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a:effectLst/>
                        </a:rPr>
                        <a:t>完成情况</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a:effectLst/>
                        </a:rPr>
                        <a:t>加减分</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1033650"/>
                  </a:ext>
                </a:extLst>
              </a:tr>
              <a:tr h="264431">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7086721"/>
                  </a:ext>
                </a:extLst>
              </a:tr>
              <a:tr h="517365">
                <a:tc rowSpan="2">
                  <a:txBody>
                    <a:bodyPr/>
                    <a:lstStyle/>
                    <a:p>
                      <a:pPr lvl="0" algn="ctr" fontAlgn="ctr"/>
                      <a:r>
                        <a:rPr lang="zh-CN" altLang="en-US" sz="1600" u="none" strike="noStrike" dirty="0">
                          <a:effectLst/>
                        </a:rPr>
                        <a:t>第一阶段</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完善总体设计文档</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文档撰写不充足，许多位置没有填写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5190267"/>
                  </a:ext>
                </a:extLst>
              </a:tr>
              <a:tr h="498090">
                <a:tc vMerge="1">
                  <a:txBody>
                    <a:bodyPr/>
                    <a:lstStyle/>
                    <a:p>
                      <a:endParaRPr lang="zh-CN" altLang="en-US"/>
                    </a:p>
                  </a:txBody>
                  <a:tcPr/>
                </a:tc>
                <a:tc>
                  <a:txBody>
                    <a:bodyPr/>
                    <a:lstStyle/>
                    <a:p>
                      <a:pPr lvl="0" algn="ctr" fontAlgn="b"/>
                      <a:r>
                        <a:rPr lang="zh-CN" altLang="en-US" sz="1600" u="none" strike="noStrike" dirty="0">
                          <a:effectLst/>
                        </a:rPr>
                        <a:t>制作</a:t>
                      </a:r>
                      <a:r>
                        <a:rPr lang="en-US" sz="1600" u="none" strike="noStrike" dirty="0">
                          <a:effectLst/>
                        </a:rPr>
                        <a:t>PPT</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初版</a:t>
                      </a:r>
                      <a:r>
                        <a:rPr lang="en-US" altLang="zh-CN" sz="1600" u="none" strike="noStrike" dirty="0">
                          <a:effectLst/>
                        </a:rPr>
                        <a:t>PPT</a:t>
                      </a:r>
                      <a:r>
                        <a:rPr lang="zh-CN" altLang="en-US" sz="1600" u="none" strike="noStrike" dirty="0">
                          <a:effectLst/>
                        </a:rPr>
                        <a:t>能过得去，额外任务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743626"/>
                  </a:ext>
                </a:extLst>
              </a:tr>
              <a:tr h="264431">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9554214"/>
                  </a:ext>
                </a:extLst>
              </a:tr>
              <a:tr h="310418">
                <a:tc>
                  <a:txBody>
                    <a:bodyPr/>
                    <a:lstStyle/>
                    <a:p>
                      <a:pPr lvl="0" algn="ctr" fontAlgn="ctr"/>
                      <a:r>
                        <a:rPr lang="zh-CN" altLang="en-US" sz="1600" u="none" strike="noStrike" dirty="0">
                          <a:effectLst/>
                        </a:rPr>
                        <a:t>第二阶段</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数据库设计文件</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良好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2327454"/>
                  </a:ext>
                </a:extLst>
              </a:tr>
              <a:tr h="563353">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文档和好友收件箱，管理员等模块的设详设计</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完成情况一般，</a:t>
                      </a:r>
                      <a:r>
                        <a:rPr lang="en-US" altLang="zh-CN" sz="1600" u="none" strike="noStrike" dirty="0">
                          <a:effectLst/>
                        </a:rPr>
                        <a:t>PDL</a:t>
                      </a:r>
                      <a:r>
                        <a:rPr lang="zh-CN" altLang="en-US" sz="1600" u="none" strike="noStrike" dirty="0">
                          <a:effectLst/>
                        </a:rPr>
                        <a:t>伪码设计未完成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sz="1600" u="none" strike="noStrike">
                          <a:effectLst/>
                        </a:rPr>
                        <a:t>-0.1</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8151446"/>
                  </a:ext>
                </a:extLst>
              </a:tr>
              <a:tr h="264431">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3191753"/>
                  </a:ext>
                </a:extLst>
              </a:tr>
              <a:tr h="563353">
                <a:tc rowSpan="2">
                  <a:txBody>
                    <a:bodyPr/>
                    <a:lstStyle/>
                    <a:p>
                      <a:pPr lvl="0" algn="ctr" fontAlgn="ctr"/>
                      <a:r>
                        <a:rPr lang="zh-CN" altLang="en-US" sz="1600" u="none" strike="noStrike">
                          <a:effectLst/>
                        </a:rPr>
                        <a:t>第三阶段</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完成数据库文件</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情况乐观，能够指导详细设计部分</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1141435"/>
                  </a:ext>
                </a:extLst>
              </a:tr>
              <a:tr h="498090">
                <a:tc vMerge="1">
                  <a:txBody>
                    <a:bodyPr/>
                    <a:lstStyle/>
                    <a:p>
                      <a:endParaRPr lang="zh-CN" altLang="en-US"/>
                    </a:p>
                  </a:txBody>
                  <a:tcPr/>
                </a:tc>
                <a:tc>
                  <a:txBody>
                    <a:bodyPr/>
                    <a:lstStyle/>
                    <a:p>
                      <a:pPr lvl="0" algn="ctr" fontAlgn="b"/>
                      <a:r>
                        <a:rPr lang="zh-CN" altLang="en-US" sz="1600" u="none" strike="noStrike" dirty="0">
                          <a:effectLst/>
                        </a:rPr>
                        <a:t>好友收件箱，管理员等模块详细设计</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完善，完成情况良好</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3741692"/>
                  </a:ext>
                </a:extLst>
              </a:tr>
              <a:tr h="743304">
                <a:tc>
                  <a:txBody>
                    <a:bodyPr/>
                    <a:lstStyle/>
                    <a:p>
                      <a:pPr lvl="0" algn="ctr" fontAlgn="ct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总体设计文档</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相较刘哲组还不够完善，有许多需要改进的地方</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9373975"/>
                  </a:ext>
                </a:extLst>
              </a:tr>
              <a:tr h="310418">
                <a:tc>
                  <a:txBody>
                    <a:bodyPr/>
                    <a:lstStyle/>
                    <a:p>
                      <a:pPr lvl="0" algn="ctr" fontAlgn="ct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7352920"/>
                  </a:ext>
                </a:extLst>
              </a:tr>
              <a:tr h="264431">
                <a:tc>
                  <a:txBody>
                    <a:bodyPr/>
                    <a:lstStyle/>
                    <a:p>
                      <a:pPr lvl="0" algn="ctr" fontAlgn="ctr"/>
                      <a:r>
                        <a:rPr lang="zh-CN" altLang="en-US" sz="1600" u="none" strike="noStrike">
                          <a:effectLst/>
                        </a:rPr>
                        <a:t>总分</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lvl="0" algn="ctr" fontAlgn="ctr"/>
                      <a:r>
                        <a:rPr lang="en-US" altLang="zh-CN" sz="1600" u="none" strike="noStrike" dirty="0">
                          <a:effectLst/>
                        </a:rPr>
                        <a:t>9</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5548103"/>
                  </a:ext>
                </a:extLst>
              </a:tr>
            </a:tbl>
          </a:graphicData>
        </a:graphic>
      </p:graphicFrame>
    </p:spTree>
    <p:extLst>
      <p:ext uri="{BB962C8B-B14F-4D97-AF65-F5344CB8AC3E}">
        <p14:creationId xmlns:p14="http://schemas.microsoft.com/office/powerpoint/2010/main" val="4292725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3" name="表格 2">
            <a:extLst>
              <a:ext uri="{FF2B5EF4-FFF2-40B4-BE49-F238E27FC236}">
                <a16:creationId xmlns:a16="http://schemas.microsoft.com/office/drawing/2014/main" id="{AF51C6A1-E835-4CA7-8040-B461C6C01169}"/>
              </a:ext>
            </a:extLst>
          </p:cNvPr>
          <p:cNvGraphicFramePr>
            <a:graphicFrameLocks noGrp="1"/>
          </p:cNvGraphicFramePr>
          <p:nvPr>
            <p:extLst>
              <p:ext uri="{D42A27DB-BD31-4B8C-83A1-F6EECF244321}">
                <p14:modId xmlns:p14="http://schemas.microsoft.com/office/powerpoint/2010/main" val="2510860374"/>
              </p:ext>
            </p:extLst>
          </p:nvPr>
        </p:nvGraphicFramePr>
        <p:xfrm>
          <a:off x="1464816" y="1198486"/>
          <a:ext cx="9445840" cy="5183266"/>
        </p:xfrm>
        <a:graphic>
          <a:graphicData uri="http://schemas.openxmlformats.org/drawingml/2006/table">
            <a:tbl>
              <a:tblPr>
                <a:tableStyleId>{5C22544A-7EE6-4342-B048-85BDC9FD1C3A}</a:tableStyleId>
              </a:tblPr>
              <a:tblGrid>
                <a:gridCol w="2578240">
                  <a:extLst>
                    <a:ext uri="{9D8B030D-6E8A-4147-A177-3AD203B41FA5}">
                      <a16:colId xmlns:a16="http://schemas.microsoft.com/office/drawing/2014/main" val="737172074"/>
                    </a:ext>
                  </a:extLst>
                </a:gridCol>
                <a:gridCol w="3641910">
                  <a:extLst>
                    <a:ext uri="{9D8B030D-6E8A-4147-A177-3AD203B41FA5}">
                      <a16:colId xmlns:a16="http://schemas.microsoft.com/office/drawing/2014/main" val="3199804488"/>
                    </a:ext>
                  </a:extLst>
                </a:gridCol>
                <a:gridCol w="2370131">
                  <a:extLst>
                    <a:ext uri="{9D8B030D-6E8A-4147-A177-3AD203B41FA5}">
                      <a16:colId xmlns:a16="http://schemas.microsoft.com/office/drawing/2014/main" val="3782945003"/>
                    </a:ext>
                  </a:extLst>
                </a:gridCol>
                <a:gridCol w="855559">
                  <a:extLst>
                    <a:ext uri="{9D8B030D-6E8A-4147-A177-3AD203B41FA5}">
                      <a16:colId xmlns:a16="http://schemas.microsoft.com/office/drawing/2014/main" val="1190311804"/>
                    </a:ext>
                  </a:extLst>
                </a:gridCol>
              </a:tblGrid>
              <a:tr h="289357">
                <a:tc gridSpan="4">
                  <a:txBody>
                    <a:bodyPr/>
                    <a:lstStyle/>
                    <a:p>
                      <a:pPr algn="ctr" fontAlgn="b"/>
                      <a:r>
                        <a:rPr lang="zh-CN" sz="1600" u="none" strike="noStrike" dirty="0">
                          <a:effectLst/>
                        </a:rPr>
                        <a:t>陈晓</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65515038"/>
                  </a:ext>
                </a:extLst>
              </a:tr>
              <a:tr h="289357">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任务</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加减分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0107852"/>
                  </a:ext>
                </a:extLst>
              </a:tr>
              <a:tr h="289357">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9664504"/>
                  </a:ext>
                </a:extLst>
              </a:tr>
              <a:tr h="339680">
                <a:tc>
                  <a:txBody>
                    <a:bodyPr/>
                    <a:lstStyle/>
                    <a:p>
                      <a:pPr algn="ctr" fontAlgn="ctr"/>
                      <a:r>
                        <a:rPr lang="zh-CN" sz="1600" u="none" strike="noStrike" dirty="0">
                          <a:effectLst/>
                        </a:rPr>
                        <a:t>第一阶段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完成软件结构说明文档</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良好</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857569"/>
                  </a:ext>
                </a:extLst>
              </a:tr>
              <a:tr h="327100">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6311226"/>
                  </a:ext>
                </a:extLst>
              </a:tr>
              <a:tr h="339680">
                <a:tc>
                  <a:txBody>
                    <a:bodyPr/>
                    <a:lstStyle/>
                    <a:p>
                      <a:pPr algn="ctr" fontAlgn="ctr"/>
                      <a:r>
                        <a:rPr lang="zh-CN" sz="1600" u="none" strike="noStrike" dirty="0">
                          <a:effectLst/>
                        </a:rPr>
                        <a:t>第二阶段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软件测试计划</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没有书写完毕</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-0.2</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4805384"/>
                  </a:ext>
                </a:extLst>
              </a:tr>
              <a:tr h="33968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游戏逻辑与排行榜等模块的详细设计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err="1">
                          <a:effectLst/>
                        </a:rPr>
                        <a:t>PDL伪码没有设计完成</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4857094"/>
                  </a:ext>
                </a:extLst>
              </a:tr>
              <a:tr h="32710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4640651"/>
                  </a:ext>
                </a:extLst>
              </a:tr>
              <a:tr h="1019039">
                <a:tc rowSpan="2">
                  <a:txBody>
                    <a:bodyPr/>
                    <a:lstStyle/>
                    <a:p>
                      <a:pPr algn="ctr" fontAlgn="ctr"/>
                      <a:r>
                        <a:rPr lang="zh-CN" sz="1600" u="none" strike="noStrike">
                          <a:effectLst/>
                        </a:rPr>
                        <a:t>第三阶段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软件测试计划书</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sz="1600" u="none" strike="noStrike" dirty="0">
                          <a:effectLst/>
                        </a:rPr>
                        <a:t>书写完毕，书写情况良好。考虑是上周遗留任务，不加分</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5865495"/>
                  </a:ext>
                </a:extLst>
              </a:tr>
              <a:tr h="616456">
                <a:tc vMerge="1">
                  <a:txBody>
                    <a:bodyPr/>
                    <a:lstStyle/>
                    <a:p>
                      <a:endParaRPr lang="zh-CN" altLang="en-US"/>
                    </a:p>
                  </a:txBody>
                  <a:tcPr/>
                </a:tc>
                <a:tc>
                  <a:txBody>
                    <a:bodyPr/>
                    <a:lstStyle/>
                    <a:p>
                      <a:pPr algn="ctr" fontAlgn="b"/>
                      <a:r>
                        <a:rPr lang="zh-CN" sz="1600" u="none" strike="noStrike" dirty="0">
                          <a:effectLst/>
                        </a:rPr>
                        <a:t>游戏逻辑与排行榜模块</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完成情况良好，考虑到任务难度偏多+0.1</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0467061"/>
                  </a:ext>
                </a:extLst>
              </a:tr>
              <a:tr h="339680">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详细设计文档书写</a:t>
                      </a:r>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完成情况良好。</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6336520"/>
                  </a:ext>
                </a:extLst>
              </a:tr>
              <a:tr h="327100">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68267"/>
                  </a:ext>
                </a:extLst>
              </a:tr>
              <a:tr h="339680">
                <a:tc>
                  <a:txBody>
                    <a:bodyPr/>
                    <a:lstStyle/>
                    <a:p>
                      <a:pPr algn="ctr" fontAlgn="ctr"/>
                      <a:r>
                        <a:rPr lang="zh-CN" sz="1600" u="none" strike="noStrike">
                          <a:effectLst/>
                        </a:rPr>
                        <a:t>总分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zh-CN" sz="1600" u="none" strike="noStrike" dirty="0">
                          <a:effectLst/>
                        </a:rPr>
                        <a:t>8.8</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46470050"/>
                  </a:ext>
                </a:extLst>
              </a:tr>
            </a:tbl>
          </a:graphicData>
        </a:graphic>
      </p:graphicFrame>
    </p:spTree>
    <p:extLst>
      <p:ext uri="{BB962C8B-B14F-4D97-AF65-F5344CB8AC3E}">
        <p14:creationId xmlns:p14="http://schemas.microsoft.com/office/powerpoint/2010/main" val="1392130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917085A5-EF4C-4C05-937B-006640155ADF}"/>
              </a:ext>
            </a:extLst>
          </p:cNvPr>
          <p:cNvGraphicFramePr>
            <a:graphicFrameLocks noGrp="1"/>
          </p:cNvGraphicFramePr>
          <p:nvPr>
            <p:extLst>
              <p:ext uri="{D42A27DB-BD31-4B8C-83A1-F6EECF244321}">
                <p14:modId xmlns:p14="http://schemas.microsoft.com/office/powerpoint/2010/main" val="774727321"/>
              </p:ext>
            </p:extLst>
          </p:nvPr>
        </p:nvGraphicFramePr>
        <p:xfrm>
          <a:off x="1987857" y="1056067"/>
          <a:ext cx="8896164" cy="5522284"/>
        </p:xfrm>
        <a:graphic>
          <a:graphicData uri="http://schemas.openxmlformats.org/drawingml/2006/table">
            <a:tbl>
              <a:tblPr>
                <a:tableStyleId>{5C22544A-7EE6-4342-B048-85BDC9FD1C3A}</a:tableStyleId>
              </a:tblPr>
              <a:tblGrid>
                <a:gridCol w="2428206">
                  <a:extLst>
                    <a:ext uri="{9D8B030D-6E8A-4147-A177-3AD203B41FA5}">
                      <a16:colId xmlns:a16="http://schemas.microsoft.com/office/drawing/2014/main" val="3019465366"/>
                    </a:ext>
                  </a:extLst>
                </a:gridCol>
                <a:gridCol w="3429978">
                  <a:extLst>
                    <a:ext uri="{9D8B030D-6E8A-4147-A177-3AD203B41FA5}">
                      <a16:colId xmlns:a16="http://schemas.microsoft.com/office/drawing/2014/main" val="852019279"/>
                    </a:ext>
                  </a:extLst>
                </a:gridCol>
                <a:gridCol w="2232208">
                  <a:extLst>
                    <a:ext uri="{9D8B030D-6E8A-4147-A177-3AD203B41FA5}">
                      <a16:colId xmlns:a16="http://schemas.microsoft.com/office/drawing/2014/main" val="1161318263"/>
                    </a:ext>
                  </a:extLst>
                </a:gridCol>
                <a:gridCol w="805772">
                  <a:extLst>
                    <a:ext uri="{9D8B030D-6E8A-4147-A177-3AD203B41FA5}">
                      <a16:colId xmlns:a16="http://schemas.microsoft.com/office/drawing/2014/main" val="1356043067"/>
                    </a:ext>
                  </a:extLst>
                </a:gridCol>
              </a:tblGrid>
              <a:tr h="291861">
                <a:tc gridSpan="4">
                  <a:txBody>
                    <a:bodyPr/>
                    <a:lstStyle/>
                    <a:p>
                      <a:pPr algn="ctr" fontAlgn="ctr"/>
                      <a:r>
                        <a:rPr lang="zh-CN" sz="1600" u="none" strike="noStrike" dirty="0">
                          <a:effectLst/>
                        </a:rPr>
                        <a:t>李以昕</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393736"/>
                  </a:ext>
                </a:extLst>
              </a:tr>
              <a:tr h="291861">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任务</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加减分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551093"/>
                  </a:ext>
                </a:extLst>
              </a:tr>
              <a:tr h="291861">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3405194"/>
                  </a:ext>
                </a:extLst>
              </a:tr>
              <a:tr h="829822">
                <a:tc>
                  <a:txBody>
                    <a:bodyPr/>
                    <a:lstStyle/>
                    <a:p>
                      <a:pPr algn="ctr" fontAlgn="ctr"/>
                      <a:r>
                        <a:rPr lang="zh-CN" sz="1600" u="none" strike="noStrike" dirty="0">
                          <a:effectLst/>
                        </a:rPr>
                        <a:t>第一阶段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完成用户手册</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完成了用户手册的基础设计，没有完全填充下去</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0481232"/>
                  </a:ext>
                </a:extLst>
              </a:tr>
              <a:tr h="291861">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0860116"/>
                  </a:ext>
                </a:extLst>
              </a:tr>
              <a:tr h="32993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154072"/>
                  </a:ext>
                </a:extLst>
              </a:tr>
              <a:tr h="1103578">
                <a:tc rowSpan="2">
                  <a:txBody>
                    <a:bodyPr/>
                    <a:lstStyle/>
                    <a:p>
                      <a:pPr algn="ctr" fontAlgn="ctr"/>
                      <a:r>
                        <a:rPr lang="zh-CN" sz="1600" u="none" strike="noStrike" dirty="0">
                          <a:effectLst/>
                        </a:rPr>
                        <a:t>第二阶段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用户手册</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写到28页，等界面原型完善后还可以继续写下去，完成情况良好</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189253"/>
                  </a:ext>
                </a:extLst>
              </a:tr>
              <a:tr h="556066">
                <a:tc vMerge="1">
                  <a:txBody>
                    <a:bodyPr/>
                    <a:lstStyle/>
                    <a:p>
                      <a:endParaRPr lang="zh-CN" altLang="en-US"/>
                    </a:p>
                  </a:txBody>
                  <a:tcPr/>
                </a:tc>
                <a:tc>
                  <a:txBody>
                    <a:bodyPr/>
                    <a:lstStyle/>
                    <a:p>
                      <a:pPr algn="ctr" fontAlgn="ctr"/>
                      <a:r>
                        <a:rPr lang="zh-CN" sz="1600" u="none" strike="noStrike" dirty="0">
                          <a:effectLst/>
                        </a:rPr>
                        <a:t>商城和角色等模块的详细设计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err="1">
                          <a:effectLst/>
                        </a:rPr>
                        <a:t>PDL伪码没有设计完成</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4086296"/>
                  </a:ext>
                </a:extLst>
              </a:tr>
              <a:tr h="32993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7771073"/>
                  </a:ext>
                </a:extLst>
              </a:tr>
              <a:tr h="621792">
                <a:tc>
                  <a:txBody>
                    <a:bodyPr/>
                    <a:lstStyle/>
                    <a:p>
                      <a:pPr algn="ctr" fontAlgn="ctr"/>
                      <a:r>
                        <a:rPr lang="zh-CN" sz="1600" u="none" strike="noStrike" dirty="0">
                          <a:effectLst/>
                        </a:rPr>
                        <a:t>第三阶段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完成商城和角色等模块的详细设计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情况良好，设计部分处理完善</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effectLst/>
                        </a:rPr>
                        <a:t>0.1</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9842884"/>
                  </a:ext>
                </a:extLst>
              </a:tr>
              <a:tr h="291861">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306334"/>
                  </a:ext>
                </a:extLst>
              </a:tr>
              <a:tr h="291861">
                <a:tc>
                  <a:txBody>
                    <a:bodyPr/>
                    <a:lstStyle/>
                    <a:p>
                      <a:pPr algn="ctr" fontAlgn="ctr"/>
                      <a:r>
                        <a:rPr lang="zh-CN" sz="1600" u="none" strike="noStrike">
                          <a:effectLst/>
                        </a:rPr>
                        <a:t>总分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zh-CN" sz="1600" u="none" strike="noStrike" dirty="0">
                          <a:effectLst/>
                        </a:rPr>
                        <a:t>8.9</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41899429"/>
                  </a:ext>
                </a:extLst>
              </a:tr>
            </a:tbl>
          </a:graphicData>
        </a:graphic>
      </p:graphicFrame>
    </p:spTree>
    <p:extLst>
      <p:ext uri="{BB962C8B-B14F-4D97-AF65-F5344CB8AC3E}">
        <p14:creationId xmlns:p14="http://schemas.microsoft.com/office/powerpoint/2010/main" val="12329120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参考资料</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 name="文本框 2"/>
          <p:cNvSpPr txBox="1"/>
          <p:nvPr/>
        </p:nvSpPr>
        <p:spPr>
          <a:xfrm>
            <a:off x="1076960" y="1412240"/>
            <a:ext cx="4846320" cy="2308324"/>
          </a:xfrm>
          <a:prstGeom prst="rect">
            <a:avLst/>
          </a:prstGeom>
          <a:noFill/>
        </p:spPr>
        <p:txBody>
          <a:bodyPr wrap="square" rtlCol="0">
            <a:spAutoFit/>
          </a:bodyPr>
          <a:lstStyle/>
          <a:p>
            <a:r>
              <a:rPr lang="zh-CN" altLang="en-US" dirty="0"/>
              <a:t>原有文档：</a:t>
            </a:r>
            <a:endParaRPr lang="en-US" altLang="zh-CN" dirty="0"/>
          </a:p>
          <a:p>
            <a:pPr indent="266700" algn="just"/>
            <a:r>
              <a:rPr lang="en-US" altLang="zh-CN" sz="1800" kern="100" dirty="0">
                <a:effectLst/>
                <a:latin typeface="宋体" panose="02010600030101010101" pitchFamily="2" charset="-122"/>
                <a:ea typeface="宋体" panose="02010600030101010101" pitchFamily="2" charset="-122"/>
              </a:rPr>
              <a:t>[1]GB+T-8567-2006</a:t>
            </a:r>
            <a:r>
              <a:rPr lang="zh-CN" altLang="zh-CN" sz="1800" kern="100" dirty="0">
                <a:effectLst/>
                <a:latin typeface="Times New Roman" panose="02020603050405020304" pitchFamily="18" charset="0"/>
                <a:ea typeface="宋体" panose="02010600030101010101" pitchFamily="2" charset="-122"/>
              </a:rPr>
              <a:t>计算机软件文档编制规范 </a:t>
            </a:r>
            <a:r>
              <a:rPr lang="en-US" altLang="zh-CN" sz="1800" kern="100" dirty="0">
                <a:effectLst/>
                <a:latin typeface="Times New Roman" panose="02020603050405020304" pitchFamily="18" charset="0"/>
                <a:ea typeface="宋体" panose="02010600030101010101" pitchFamily="2" charset="-122"/>
              </a:rPr>
              <a:t>11 - </a:t>
            </a:r>
            <a:r>
              <a:rPr lang="zh-CN" altLang="zh-CN" sz="1800" kern="100" dirty="0">
                <a:effectLst/>
                <a:latin typeface="Times New Roman" panose="02020603050405020304" pitchFamily="18" charset="0"/>
                <a:ea typeface="宋体" panose="02010600030101010101" pitchFamily="2" charset="-122"/>
              </a:rPr>
              <a:t>软件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结构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设计说明</a:t>
            </a:r>
            <a:r>
              <a:rPr lang="en-US" altLang="zh-CN" sz="1800" kern="100" dirty="0">
                <a:effectLst/>
                <a:latin typeface="Times New Roman" panose="02020603050405020304" pitchFamily="18" charset="0"/>
                <a:ea typeface="宋体" panose="02010600030101010101" pitchFamily="2" charset="-122"/>
              </a:rPr>
              <a:t>(SDD)</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[2]SE2020-G17-</a:t>
            </a:r>
            <a:r>
              <a:rPr lang="zh-CN" altLang="zh-CN" sz="1800" kern="100" dirty="0">
                <a:effectLst/>
                <a:latin typeface="Times New Roman" panose="02020603050405020304" pitchFamily="18" charset="0"/>
                <a:ea typeface="宋体" panose="02010600030101010101" pitchFamily="2" charset="-122"/>
              </a:rPr>
              <a:t>项目介绍正式版</a:t>
            </a:r>
            <a:r>
              <a:rPr lang="en-US" altLang="zh-CN" sz="1800" kern="100" dirty="0">
                <a:effectLst/>
                <a:latin typeface="Times New Roman" panose="02020603050405020304" pitchFamily="18" charset="0"/>
                <a:ea typeface="宋体" panose="02010600030101010101" pitchFamily="2" charset="-122"/>
              </a:rPr>
              <a:t>1.0.docx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[3]SE2020-G17-</a:t>
            </a:r>
            <a:r>
              <a:rPr lang="zh-CN" altLang="zh-CN" sz="1800" kern="100" dirty="0">
                <a:effectLst/>
                <a:latin typeface="Times New Roman" panose="02020603050405020304" pitchFamily="18" charset="0"/>
                <a:ea typeface="宋体" panose="02010600030101010101" pitchFamily="2" charset="-122"/>
              </a:rPr>
              <a:t>项目计划书</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[4]SE2020-G17-</a:t>
            </a:r>
            <a:r>
              <a:rPr lang="zh-CN" altLang="zh-CN" sz="1800" kern="100" dirty="0">
                <a:effectLst/>
                <a:latin typeface="Times New Roman" panose="02020603050405020304" pitchFamily="18" charset="0"/>
                <a:ea typeface="宋体" panose="02010600030101010101" pitchFamily="2" charset="-122"/>
              </a:rPr>
              <a:t>可行性分析</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r>
              <a:rPr lang="en-US" altLang="zh-CN" sz="1800" dirty="0">
                <a:effectLst/>
                <a:latin typeface="宋体" panose="02010600030101010101" pitchFamily="2" charset="-122"/>
                <a:cs typeface="Times New Roman" panose="02020603050405020304" pitchFamily="18" charset="0"/>
              </a:rPr>
              <a:t>[5]SE2020-G17-</a:t>
            </a:r>
            <a:r>
              <a:rPr lang="zh-CN" altLang="zh-CN" sz="1800" dirty="0">
                <a:effectLst/>
                <a:ea typeface="宋体" panose="02010600030101010101" pitchFamily="2" charset="-122"/>
                <a:cs typeface="Times New Roman" panose="02020603050405020304" pitchFamily="18" charset="0"/>
              </a:rPr>
              <a:t>软件需求说明</a:t>
            </a:r>
            <a:r>
              <a:rPr lang="en-US" altLang="zh-CN" sz="1800" dirty="0">
                <a:effectLst/>
                <a:ea typeface="宋体" panose="02010600030101010101" pitchFamily="2" charset="-122"/>
                <a:cs typeface="Times New Roman" panose="02020603050405020304" pitchFamily="18" charset="0"/>
              </a:rPr>
              <a:t>1.2.docx</a:t>
            </a:r>
          </a:p>
          <a:p>
            <a:r>
              <a:rPr lang="en-US" altLang="zh-CN" dirty="0">
                <a:ea typeface="宋体" panose="02010600030101010101" pitchFamily="2" charset="-122"/>
                <a:cs typeface="Times New Roman" panose="02020603050405020304" pitchFamily="18" charset="0"/>
              </a:rPr>
              <a:t>    [ ]</a:t>
            </a:r>
            <a:endParaRPr lang="en-US" altLang="zh-CN" dirty="0"/>
          </a:p>
        </p:txBody>
      </p:sp>
      <p:sp>
        <p:nvSpPr>
          <p:cNvPr id="7" name="文本框 6"/>
          <p:cNvSpPr txBox="1"/>
          <p:nvPr/>
        </p:nvSpPr>
        <p:spPr>
          <a:xfrm>
            <a:off x="955534" y="3748365"/>
            <a:ext cx="5607826" cy="646331"/>
          </a:xfrm>
          <a:prstGeom prst="rect">
            <a:avLst/>
          </a:prstGeom>
          <a:noFill/>
        </p:spPr>
        <p:txBody>
          <a:bodyPr wrap="square" rtlCol="0">
            <a:spAutoFit/>
          </a:bodyPr>
          <a:lstStyle/>
          <a:p>
            <a:r>
              <a:rPr lang="zh-CN" altLang="en-US" dirty="0"/>
              <a:t>书籍：</a:t>
            </a:r>
            <a:br>
              <a:rPr lang="en-US" altLang="zh-CN" dirty="0"/>
            </a:br>
            <a:r>
              <a:rPr lang="en-US" altLang="zh-CN" dirty="0"/>
              <a:t>      《</a:t>
            </a:r>
            <a:r>
              <a:rPr lang="zh-CN" altLang="en-US" dirty="0"/>
              <a:t>软件工程导论（第</a:t>
            </a:r>
            <a:r>
              <a:rPr lang="en-US" altLang="zh-CN" dirty="0"/>
              <a:t>9</a:t>
            </a:r>
            <a:r>
              <a:rPr lang="zh-CN" altLang="en-US" dirty="0"/>
              <a:t>版）</a:t>
            </a:r>
            <a:r>
              <a:rPr lang="en-US" altLang="zh-CN" dirty="0"/>
              <a:t>》</a:t>
            </a:r>
            <a:r>
              <a:rPr lang="zh-CN" altLang="en-US" dirty="0"/>
              <a:t>张海藩，牟永敏编著</a:t>
            </a:r>
            <a:endParaRPr lang="en-US" altLang="zh-CN" dirty="0"/>
          </a:p>
        </p:txBody>
      </p:sp>
      <p:sp>
        <p:nvSpPr>
          <p:cNvPr id="8" name="文本框 7"/>
          <p:cNvSpPr txBox="1"/>
          <p:nvPr/>
        </p:nvSpPr>
        <p:spPr>
          <a:xfrm>
            <a:off x="6482574" y="1412240"/>
            <a:ext cx="5607826" cy="1200329"/>
          </a:xfrm>
          <a:prstGeom prst="rect">
            <a:avLst/>
          </a:prstGeom>
          <a:noFill/>
        </p:spPr>
        <p:txBody>
          <a:bodyPr wrap="square" rtlCol="0">
            <a:spAutoFit/>
          </a:bodyPr>
          <a:lstStyle/>
          <a:p>
            <a:r>
              <a:rPr lang="zh-CN" altLang="en-US" dirty="0"/>
              <a:t>游戏：</a:t>
            </a:r>
            <a:br>
              <a:rPr lang="en-US" altLang="zh-CN" dirty="0"/>
            </a:br>
            <a:r>
              <a:rPr lang="en-US" altLang="zh-CN" dirty="0"/>
              <a:t>      《</a:t>
            </a:r>
            <a:r>
              <a:rPr lang="zh-CN" altLang="en-US" dirty="0"/>
              <a:t>阴阳师</a:t>
            </a:r>
            <a:r>
              <a:rPr lang="en-US" altLang="zh-CN" dirty="0"/>
              <a:t>》</a:t>
            </a:r>
          </a:p>
          <a:p>
            <a:r>
              <a:rPr lang="en-US" altLang="zh-CN" dirty="0"/>
              <a:t>      《</a:t>
            </a:r>
            <a:r>
              <a:rPr lang="zh-CN" altLang="en-US" dirty="0"/>
              <a:t>荒野乱斗</a:t>
            </a:r>
            <a:r>
              <a:rPr lang="en-US" altLang="zh-CN" dirty="0"/>
              <a:t>》</a:t>
            </a:r>
          </a:p>
          <a:p>
            <a:r>
              <a:rPr lang="en-US" altLang="zh-CN" dirty="0"/>
              <a:t>      《</a:t>
            </a:r>
            <a:r>
              <a:rPr lang="zh-CN" altLang="en-US" dirty="0"/>
              <a:t>部落冲突</a:t>
            </a:r>
            <a:r>
              <a:rPr lang="en-US" altLang="zh-CN" dirty="0"/>
              <a:t>》</a:t>
            </a:r>
          </a:p>
        </p:txBody>
      </p:sp>
      <p:sp>
        <p:nvSpPr>
          <p:cNvPr id="9" name="文本框 8"/>
          <p:cNvSpPr txBox="1"/>
          <p:nvPr/>
        </p:nvSpPr>
        <p:spPr>
          <a:xfrm>
            <a:off x="6584174" y="3471365"/>
            <a:ext cx="5607826" cy="2031325"/>
          </a:xfrm>
          <a:prstGeom prst="rect">
            <a:avLst/>
          </a:prstGeom>
          <a:noFill/>
        </p:spPr>
        <p:txBody>
          <a:bodyPr wrap="square" rtlCol="0">
            <a:spAutoFit/>
          </a:bodyPr>
          <a:lstStyle/>
          <a:p>
            <a:r>
              <a:rPr lang="zh-CN" altLang="en-US" dirty="0"/>
              <a:t>文献：</a:t>
            </a:r>
            <a:endParaRPr lang="en-US" altLang="zh-CN" dirty="0"/>
          </a:p>
          <a:p>
            <a:r>
              <a:rPr lang="en-US" altLang="zh-CN" dirty="0"/>
              <a:t>        [1]</a:t>
            </a:r>
            <a:r>
              <a:rPr lang="zh-CN" altLang="en-US" dirty="0"/>
              <a:t>锐减知识的店</a:t>
            </a:r>
            <a:r>
              <a:rPr lang="en-US" altLang="zh-CN" dirty="0"/>
              <a:t> </a:t>
            </a:r>
            <a:r>
              <a:rPr lang="zh-CN" altLang="en-US" dirty="0"/>
              <a:t> </a:t>
            </a:r>
            <a:r>
              <a:rPr lang="zh-CN" altLang="en-US" b="0" i="0" dirty="0">
                <a:solidFill>
                  <a:srgbClr val="222222"/>
                </a:solidFill>
                <a:effectLst/>
                <a:latin typeface="PingFangSC"/>
              </a:rPr>
              <a:t>软件工程 软件体系结构 百度文库</a:t>
            </a:r>
            <a:r>
              <a:rPr lang="en-US" altLang="zh-CN" dirty="0"/>
              <a:t>[OL/DB] [2020-04-29] (2020-11-29)</a:t>
            </a:r>
          </a:p>
          <a:p>
            <a:r>
              <a:rPr lang="zh-CN" altLang="en-US" dirty="0">
                <a:hlinkClick r:id="rId2"/>
              </a:rPr>
              <a:t>软件工程 软件体系结构 </a:t>
            </a:r>
            <a:r>
              <a:rPr lang="en-US" altLang="zh-CN" dirty="0">
                <a:hlinkClick r:id="rId2"/>
              </a:rPr>
              <a:t>- </a:t>
            </a:r>
            <a:r>
              <a:rPr lang="zh-CN" altLang="en-US" dirty="0">
                <a:hlinkClick r:id="rId2"/>
              </a:rPr>
              <a:t>百度文库 </a:t>
            </a:r>
            <a:r>
              <a:rPr lang="en-US" altLang="zh-CN" dirty="0">
                <a:hlinkClick r:id="rId2"/>
              </a:rPr>
              <a:t>(baidu.com)</a:t>
            </a:r>
            <a:br>
              <a:rPr lang="en-US" altLang="zh-CN" dirty="0"/>
            </a:br>
            <a:r>
              <a:rPr lang="en-US" altLang="zh-CN" dirty="0"/>
              <a:t>       [2]《</a:t>
            </a:r>
            <a:r>
              <a:rPr lang="zh-CN" altLang="en-US" dirty="0"/>
              <a:t>计算机软件文档编制规范</a:t>
            </a:r>
            <a:r>
              <a:rPr lang="en-US" altLang="zh-CN" dirty="0"/>
              <a:t>GB-T8567-2006》</a:t>
            </a:r>
          </a:p>
          <a:p>
            <a:r>
              <a:rPr lang="en-US" altLang="zh-CN" dirty="0"/>
              <a:t>       [3]</a:t>
            </a:r>
            <a:r>
              <a:rPr lang="en-US" altLang="zh-CN" dirty="0" err="1"/>
              <a:t>xjCherie</a:t>
            </a:r>
            <a:r>
              <a:rPr lang="en-US" altLang="zh-CN" dirty="0"/>
              <a:t> HIPO</a:t>
            </a:r>
            <a:r>
              <a:rPr lang="zh-CN" altLang="en-US" dirty="0"/>
              <a:t>图 </a:t>
            </a:r>
            <a:r>
              <a:rPr lang="en-US" altLang="zh-CN"/>
              <a:t>CSDN[OL/DB] [2014-11-20](2020-11-30)</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方案选择</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 name="文本框 3"/>
          <p:cNvSpPr txBox="1"/>
          <p:nvPr/>
        </p:nvSpPr>
        <p:spPr>
          <a:xfrm>
            <a:off x="955535" y="2044529"/>
            <a:ext cx="2244866" cy="369332"/>
          </a:xfrm>
          <a:prstGeom prst="rect">
            <a:avLst/>
          </a:prstGeom>
          <a:noFill/>
        </p:spPr>
        <p:txBody>
          <a:bodyPr wrap="square" rtlCol="0">
            <a:spAutoFit/>
          </a:bodyPr>
          <a:lstStyle/>
          <a:p>
            <a:r>
              <a:rPr lang="zh-CN" altLang="en-US" b="1" dirty="0"/>
              <a:t>使用微信的原生框架</a:t>
            </a:r>
          </a:p>
        </p:txBody>
      </p:sp>
      <p:sp>
        <p:nvSpPr>
          <p:cNvPr id="13" name="文本框 12"/>
          <p:cNvSpPr txBox="1"/>
          <p:nvPr/>
        </p:nvSpPr>
        <p:spPr>
          <a:xfrm>
            <a:off x="955534" y="2580812"/>
            <a:ext cx="5176245" cy="369332"/>
          </a:xfrm>
          <a:prstGeom prst="rect">
            <a:avLst/>
          </a:prstGeom>
          <a:noFill/>
        </p:spPr>
        <p:txBody>
          <a:bodyPr wrap="square" rtlCol="0">
            <a:spAutoFit/>
          </a:bodyPr>
          <a:lstStyle/>
          <a:p>
            <a:r>
              <a:rPr lang="zh-CN" altLang="en-US" dirty="0"/>
              <a:t>优点：设计语言与</a:t>
            </a:r>
            <a:r>
              <a:rPr lang="en-US" altLang="zh-CN" dirty="0"/>
              <a:t>HTML</a:t>
            </a:r>
            <a:r>
              <a:rPr lang="zh-CN" altLang="en-US" dirty="0"/>
              <a:t>语言类似学习成本较低</a:t>
            </a:r>
          </a:p>
        </p:txBody>
      </p:sp>
      <p:sp>
        <p:nvSpPr>
          <p:cNvPr id="14" name="文本框 13"/>
          <p:cNvSpPr txBox="1"/>
          <p:nvPr/>
        </p:nvSpPr>
        <p:spPr>
          <a:xfrm>
            <a:off x="955534" y="3174001"/>
            <a:ext cx="5176245" cy="646331"/>
          </a:xfrm>
          <a:prstGeom prst="rect">
            <a:avLst/>
          </a:prstGeom>
          <a:noFill/>
        </p:spPr>
        <p:txBody>
          <a:bodyPr wrap="square" rtlCol="0">
            <a:spAutoFit/>
          </a:bodyPr>
          <a:lstStyle/>
          <a:p>
            <a:r>
              <a:rPr lang="zh-CN" altLang="en-US" dirty="0"/>
              <a:t>缺点：没有太多现成的组件，许多组件需要自己</a:t>
            </a:r>
            <a:endParaRPr lang="en-US" altLang="zh-CN" dirty="0"/>
          </a:p>
          <a:p>
            <a:r>
              <a:rPr lang="en-US" altLang="zh-CN" dirty="0"/>
              <a:t>           </a:t>
            </a:r>
            <a:r>
              <a:rPr lang="zh-CN" altLang="en-US" dirty="0"/>
              <a:t>构建</a:t>
            </a:r>
          </a:p>
        </p:txBody>
      </p:sp>
      <p:sp>
        <p:nvSpPr>
          <p:cNvPr id="15" name="文本框 14"/>
          <p:cNvSpPr txBox="1"/>
          <p:nvPr/>
        </p:nvSpPr>
        <p:spPr>
          <a:xfrm>
            <a:off x="6910046" y="1285924"/>
            <a:ext cx="2244866" cy="523220"/>
          </a:xfrm>
          <a:prstGeom prst="rect">
            <a:avLst/>
          </a:prstGeom>
          <a:noFill/>
        </p:spPr>
        <p:txBody>
          <a:bodyPr wrap="square" rtlCol="0">
            <a:spAutoFit/>
          </a:bodyPr>
          <a:lstStyle/>
          <a:p>
            <a:r>
              <a:rPr lang="zh-CN" altLang="en-US" sz="2800" b="1" dirty="0"/>
              <a:t>服务器</a:t>
            </a:r>
          </a:p>
        </p:txBody>
      </p:sp>
      <p:sp>
        <p:nvSpPr>
          <p:cNvPr id="16" name="文本框 15"/>
          <p:cNvSpPr txBox="1"/>
          <p:nvPr/>
        </p:nvSpPr>
        <p:spPr>
          <a:xfrm>
            <a:off x="955535" y="4051187"/>
            <a:ext cx="2244866" cy="369332"/>
          </a:xfrm>
          <a:prstGeom prst="rect">
            <a:avLst/>
          </a:prstGeom>
          <a:noFill/>
        </p:spPr>
        <p:txBody>
          <a:bodyPr wrap="square" rtlCol="0">
            <a:spAutoFit/>
          </a:bodyPr>
          <a:lstStyle/>
          <a:p>
            <a:r>
              <a:rPr lang="zh-CN" altLang="en-US" b="1" dirty="0"/>
              <a:t>使用</a:t>
            </a:r>
            <a:r>
              <a:rPr lang="en-US" altLang="zh-CN" b="1" dirty="0" err="1"/>
              <a:t>uniapp</a:t>
            </a:r>
            <a:r>
              <a:rPr lang="zh-CN" altLang="en-US" b="1" dirty="0"/>
              <a:t>框架</a:t>
            </a:r>
          </a:p>
        </p:txBody>
      </p:sp>
      <p:sp>
        <p:nvSpPr>
          <p:cNvPr id="17" name="文本框 16"/>
          <p:cNvSpPr txBox="1"/>
          <p:nvPr/>
        </p:nvSpPr>
        <p:spPr>
          <a:xfrm>
            <a:off x="955534" y="4587470"/>
            <a:ext cx="5176245" cy="369332"/>
          </a:xfrm>
          <a:prstGeom prst="rect">
            <a:avLst/>
          </a:prstGeom>
          <a:noFill/>
        </p:spPr>
        <p:txBody>
          <a:bodyPr wrap="square" rtlCol="0">
            <a:spAutoFit/>
          </a:bodyPr>
          <a:lstStyle/>
          <a:p>
            <a:r>
              <a:rPr lang="zh-CN" altLang="en-US" dirty="0"/>
              <a:t>优点：有许多现成的组件可以使用</a:t>
            </a:r>
          </a:p>
        </p:txBody>
      </p:sp>
      <p:sp>
        <p:nvSpPr>
          <p:cNvPr id="18" name="文本框 17"/>
          <p:cNvSpPr txBox="1"/>
          <p:nvPr/>
        </p:nvSpPr>
        <p:spPr>
          <a:xfrm>
            <a:off x="955534" y="5180659"/>
            <a:ext cx="5176245" cy="646331"/>
          </a:xfrm>
          <a:prstGeom prst="rect">
            <a:avLst/>
          </a:prstGeom>
          <a:noFill/>
        </p:spPr>
        <p:txBody>
          <a:bodyPr wrap="square" rtlCol="0">
            <a:spAutoFit/>
          </a:bodyPr>
          <a:lstStyle/>
          <a:p>
            <a:r>
              <a:rPr lang="zh-CN" altLang="en-US" dirty="0"/>
              <a:t>缺点：框架与</a:t>
            </a:r>
            <a:r>
              <a:rPr lang="en-US" altLang="zh-CN" dirty="0"/>
              <a:t>vue.js</a:t>
            </a:r>
            <a:r>
              <a:rPr lang="zh-CN" altLang="en-US" dirty="0"/>
              <a:t>相像，有一定学习成本，还要</a:t>
            </a:r>
            <a:endParaRPr lang="en-US" altLang="zh-CN" dirty="0"/>
          </a:p>
          <a:p>
            <a:r>
              <a:rPr lang="en-US" altLang="zh-CN" dirty="0"/>
              <a:t>           </a:t>
            </a:r>
            <a:r>
              <a:rPr lang="zh-CN" altLang="en-US" dirty="0"/>
              <a:t>考虑和部分功能界面的搭载问题</a:t>
            </a:r>
            <a:endParaRPr lang="en-US" altLang="zh-CN" dirty="0"/>
          </a:p>
        </p:txBody>
      </p:sp>
      <p:cxnSp>
        <p:nvCxnSpPr>
          <p:cNvPr id="20" name="直接连接符 19"/>
          <p:cNvCxnSpPr/>
          <p:nvPr/>
        </p:nvCxnSpPr>
        <p:spPr>
          <a:xfrm>
            <a:off x="6400800" y="189854"/>
            <a:ext cx="0" cy="5637136"/>
          </a:xfrm>
          <a:prstGeom prst="line">
            <a:avLst/>
          </a:prstGeom>
        </p:spPr>
        <p:style>
          <a:lnRef idx="3">
            <a:schemeClr val="dk1"/>
          </a:lnRef>
          <a:fillRef idx="0">
            <a:schemeClr val="dk1"/>
          </a:fillRef>
          <a:effectRef idx="2">
            <a:schemeClr val="dk1"/>
          </a:effectRef>
          <a:fontRef idx="minor">
            <a:schemeClr val="tx1"/>
          </a:fontRef>
        </p:style>
      </p:cxnSp>
      <p:sp>
        <p:nvSpPr>
          <p:cNvPr id="22" name="文本框 21"/>
          <p:cNvSpPr txBox="1"/>
          <p:nvPr/>
        </p:nvSpPr>
        <p:spPr>
          <a:xfrm>
            <a:off x="6822222" y="2016070"/>
            <a:ext cx="3344663" cy="369332"/>
          </a:xfrm>
          <a:prstGeom prst="rect">
            <a:avLst/>
          </a:prstGeom>
          <a:noFill/>
        </p:spPr>
        <p:txBody>
          <a:bodyPr wrap="square" rtlCol="0">
            <a:spAutoFit/>
          </a:bodyPr>
          <a:lstStyle/>
          <a:p>
            <a:r>
              <a:rPr lang="zh-CN" altLang="en-US" b="1" dirty="0"/>
              <a:t>使用微信自带的云开发系统</a:t>
            </a:r>
          </a:p>
        </p:txBody>
      </p:sp>
      <p:sp>
        <p:nvSpPr>
          <p:cNvPr id="23" name="文本框 22"/>
          <p:cNvSpPr txBox="1"/>
          <p:nvPr/>
        </p:nvSpPr>
        <p:spPr>
          <a:xfrm>
            <a:off x="6822222" y="2552353"/>
            <a:ext cx="5176245" cy="369332"/>
          </a:xfrm>
          <a:prstGeom prst="rect">
            <a:avLst/>
          </a:prstGeom>
          <a:noFill/>
        </p:spPr>
        <p:txBody>
          <a:bodyPr wrap="square" rtlCol="0">
            <a:spAutoFit/>
          </a:bodyPr>
          <a:lstStyle/>
          <a:p>
            <a:r>
              <a:rPr lang="zh-CN" altLang="en-US" dirty="0"/>
              <a:t>优点：操作方便，不需要的再搭建服务器</a:t>
            </a:r>
          </a:p>
        </p:txBody>
      </p:sp>
      <p:sp>
        <p:nvSpPr>
          <p:cNvPr id="24" name="文本框 23"/>
          <p:cNvSpPr txBox="1"/>
          <p:nvPr/>
        </p:nvSpPr>
        <p:spPr>
          <a:xfrm>
            <a:off x="6822221" y="3145542"/>
            <a:ext cx="5429181" cy="369332"/>
          </a:xfrm>
          <a:prstGeom prst="rect">
            <a:avLst/>
          </a:prstGeom>
          <a:noFill/>
        </p:spPr>
        <p:txBody>
          <a:bodyPr wrap="square" rtlCol="0">
            <a:spAutoFit/>
          </a:bodyPr>
          <a:lstStyle/>
          <a:p>
            <a:r>
              <a:rPr lang="zh-CN" altLang="en-US" dirty="0"/>
              <a:t>缺点：对软件大小存在限制，只能软件包要小于</a:t>
            </a:r>
            <a:r>
              <a:rPr lang="en-US" altLang="zh-CN" dirty="0"/>
              <a:t>4M</a:t>
            </a:r>
            <a:endParaRPr lang="zh-CN" altLang="en-US" dirty="0"/>
          </a:p>
        </p:txBody>
      </p:sp>
      <p:sp>
        <p:nvSpPr>
          <p:cNvPr id="25" name="文本框 24"/>
          <p:cNvSpPr txBox="1"/>
          <p:nvPr/>
        </p:nvSpPr>
        <p:spPr>
          <a:xfrm>
            <a:off x="1056657" y="1285924"/>
            <a:ext cx="2244866" cy="523220"/>
          </a:xfrm>
          <a:prstGeom prst="rect">
            <a:avLst/>
          </a:prstGeom>
          <a:noFill/>
        </p:spPr>
        <p:txBody>
          <a:bodyPr wrap="square" rtlCol="0">
            <a:spAutoFit/>
          </a:bodyPr>
          <a:lstStyle/>
          <a:p>
            <a:r>
              <a:rPr lang="zh-CN" altLang="en-US" sz="2800" b="1" dirty="0"/>
              <a:t>前端方案</a:t>
            </a:r>
          </a:p>
        </p:txBody>
      </p:sp>
      <p:sp>
        <p:nvSpPr>
          <p:cNvPr id="26" name="文本框 25"/>
          <p:cNvSpPr txBox="1"/>
          <p:nvPr/>
        </p:nvSpPr>
        <p:spPr>
          <a:xfrm>
            <a:off x="6822223" y="4022728"/>
            <a:ext cx="2244866" cy="369332"/>
          </a:xfrm>
          <a:prstGeom prst="rect">
            <a:avLst/>
          </a:prstGeom>
          <a:noFill/>
        </p:spPr>
        <p:txBody>
          <a:bodyPr wrap="square" rtlCol="0">
            <a:spAutoFit/>
          </a:bodyPr>
          <a:lstStyle/>
          <a:p>
            <a:r>
              <a:rPr lang="zh-CN" altLang="en-US" b="1" dirty="0"/>
              <a:t>自建服务器</a:t>
            </a:r>
          </a:p>
        </p:txBody>
      </p:sp>
      <p:sp>
        <p:nvSpPr>
          <p:cNvPr id="27" name="文本框 26"/>
          <p:cNvSpPr txBox="1"/>
          <p:nvPr/>
        </p:nvSpPr>
        <p:spPr>
          <a:xfrm>
            <a:off x="6822222" y="4559011"/>
            <a:ext cx="5176245" cy="369332"/>
          </a:xfrm>
          <a:prstGeom prst="rect">
            <a:avLst/>
          </a:prstGeom>
          <a:noFill/>
        </p:spPr>
        <p:txBody>
          <a:bodyPr wrap="square" rtlCol="0">
            <a:spAutoFit/>
          </a:bodyPr>
          <a:lstStyle/>
          <a:p>
            <a:r>
              <a:rPr lang="zh-CN" altLang="en-US" dirty="0"/>
              <a:t>优点：有许多现成的组件可以使用</a:t>
            </a:r>
          </a:p>
        </p:txBody>
      </p:sp>
      <p:sp>
        <p:nvSpPr>
          <p:cNvPr id="28" name="文本框 27"/>
          <p:cNvSpPr txBox="1"/>
          <p:nvPr/>
        </p:nvSpPr>
        <p:spPr>
          <a:xfrm>
            <a:off x="6822222" y="5152200"/>
            <a:ext cx="5176245" cy="369332"/>
          </a:xfrm>
          <a:prstGeom prst="rect">
            <a:avLst/>
          </a:prstGeom>
          <a:noFill/>
        </p:spPr>
        <p:txBody>
          <a:bodyPr wrap="square" rtlCol="0">
            <a:spAutoFit/>
          </a:bodyPr>
          <a:lstStyle/>
          <a:p>
            <a:r>
              <a:rPr lang="zh-CN" altLang="en-US" dirty="0"/>
              <a:t>缺点：需要购买和搭建服务器</a:t>
            </a:r>
            <a:endParaRPr lang="en-US" altLang="zh-CN" dirty="0"/>
          </a:p>
        </p:txBody>
      </p:sp>
      <p:sp>
        <p:nvSpPr>
          <p:cNvPr id="31" name="文本框 30"/>
          <p:cNvSpPr txBox="1"/>
          <p:nvPr/>
        </p:nvSpPr>
        <p:spPr>
          <a:xfrm>
            <a:off x="4324883" y="6104011"/>
            <a:ext cx="4151833" cy="461665"/>
          </a:xfrm>
          <a:prstGeom prst="rect">
            <a:avLst/>
          </a:prstGeom>
          <a:noFill/>
        </p:spPr>
        <p:txBody>
          <a:bodyPr wrap="square">
            <a:spAutoFit/>
          </a:bodyPr>
          <a:lstStyle/>
          <a:p>
            <a:r>
              <a:rPr lang="zh-CN" altLang="en-US" sz="2400" b="1" dirty="0"/>
              <a:t>最终方案：原生框架</a:t>
            </a:r>
            <a:r>
              <a:rPr lang="en-US" altLang="zh-CN" sz="2400" b="1" dirty="0"/>
              <a:t>+</a:t>
            </a:r>
            <a:r>
              <a:rPr lang="zh-CN" altLang="en-US" sz="2400" b="1" dirty="0"/>
              <a:t>云开发</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088280"/>
            <a:ext cx="3807396" cy="12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7200" b="1" dirty="0">
                <a:solidFill>
                  <a:srgbClr val="4472C4"/>
                </a:solidFill>
                <a:latin typeface="腾祥相思简" panose="01010104010101010101" pitchFamily="2" charset="-122"/>
                <a:ea typeface="腾祥相思简" panose="01010104010101010101" pitchFamily="2" charset="-122"/>
              </a:rPr>
              <a:t>感谢聆听</a:t>
            </a:r>
            <a:endParaRPr lang="en-US" altLang="zh-CN" sz="72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200" b="1" dirty="0">
                <a:latin typeface="汉仪喵魂体W" panose="00020600040101010101" pitchFamily="18" charset="-122"/>
                <a:ea typeface="汉仪喵魂体W" panose="00020600040101010101" pitchFamily="18" charset="-122"/>
              </a:rPr>
              <a:t>时尚中国风通用模板</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3983"/>
              <a:ext cx="2082565"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a:solidFill>
                    <a:srgbClr val="4472C4"/>
                  </a:solidFill>
                  <a:latin typeface="汉仪喵魂体W" panose="00020600040101010101" pitchFamily="18" charset="-122"/>
                  <a:ea typeface="汉仪喵魂体W" panose="00020600040101010101" pitchFamily="18" charset="-122"/>
                </a:rPr>
                <a:t>2019</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2700" y="1501775"/>
            <a:ext cx="501650" cy="339407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dirty="0">
                <a:solidFill>
                  <a:schemeClr val="bg1"/>
                </a:solidFill>
                <a:latin typeface="汉仪喵魂体W" panose="00020600040101010101" pitchFamily="18" charset="-122"/>
                <a:ea typeface="汉仪喵魂体W" panose="00020600040101010101" pitchFamily="18" charset="-122"/>
              </a:rPr>
              <a:t>点击此处添加标题</a:t>
            </a:r>
            <a:endParaRPr lang="zh-CN" altLang="en-US" sz="1600" dirty="0">
              <a:solidFill>
                <a:schemeClr val="bg1"/>
              </a:solidFill>
              <a:latin typeface="汉仪喵魂体W" panose="00020600040101010101" pitchFamily="18" charset="-122"/>
              <a:ea typeface="汉仪喵魂体W" panose="00020600040101010101" pitchFamily="18" charset="-122"/>
            </a:endParaRPr>
          </a:p>
        </p:txBody>
      </p:sp>
      <p:sp>
        <p:nvSpPr>
          <p:cNvPr id="4" name="文本框 3"/>
          <p:cNvSpPr txBox="1">
            <a:spLocks noChangeArrowheads="1"/>
          </p:cNvSpPr>
          <p:nvPr/>
        </p:nvSpPr>
        <p:spPr bwMode="auto">
          <a:xfrm>
            <a:off x="23272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5" name="文本框 4"/>
          <p:cNvSpPr txBox="1">
            <a:spLocks noChangeArrowheads="1"/>
          </p:cNvSpPr>
          <p:nvPr/>
        </p:nvSpPr>
        <p:spPr bwMode="auto">
          <a:xfrm>
            <a:off x="48545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8100" y="1857375"/>
            <a:ext cx="6075363"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8" name="组合 6"/>
          <p:cNvGrpSpPr/>
          <p:nvPr/>
        </p:nvGrpSpPr>
        <p:grpSpPr bwMode="auto">
          <a:xfrm>
            <a:off x="465138" y="476250"/>
            <a:ext cx="3552825" cy="593725"/>
            <a:chOff x="465466" y="476672"/>
            <a:chExt cx="3552497" cy="593276"/>
          </a:xfrm>
        </p:grpSpPr>
        <p:sp>
          <p:nvSpPr>
            <p:cNvPr id="1843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844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50045" y="23774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45347" y="25265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0" name="文本框 16(向天歌演示原创免费模板：www.TopPPT.cn)"/>
          <p:cNvSpPr txBox="1">
            <a:spLocks noChangeArrowheads="1"/>
          </p:cNvSpPr>
          <p:nvPr/>
        </p:nvSpPr>
        <p:spPr bwMode="auto">
          <a:xfrm>
            <a:off x="465138" y="23221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sp>
        <p:nvSpPr>
          <p:cNvPr id="21" name="矩形 20"/>
          <p:cNvSpPr/>
          <p:nvPr/>
        </p:nvSpPr>
        <p:spPr>
          <a:xfrm>
            <a:off x="7150045" y="44856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45347" y="46347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3" name="文本框 16(向天歌演示原创免费模板：www.TopPPT.cn)"/>
          <p:cNvSpPr txBox="1">
            <a:spLocks noChangeArrowheads="1"/>
          </p:cNvSpPr>
          <p:nvPr/>
        </p:nvSpPr>
        <p:spPr bwMode="auto">
          <a:xfrm>
            <a:off x="465138" y="44303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grpSp>
        <p:nvGrpSpPr>
          <p:cNvPr id="14" name="组合 15"/>
          <p:cNvGrpSpPr/>
          <p:nvPr/>
        </p:nvGrpSpPr>
        <p:grpSpPr bwMode="auto">
          <a:xfrm>
            <a:off x="465138" y="476250"/>
            <a:ext cx="3552825" cy="593725"/>
            <a:chOff x="465466" y="476672"/>
            <a:chExt cx="3552497" cy="593276"/>
          </a:xfrm>
        </p:grpSpPr>
        <p:sp>
          <p:nvSpPr>
            <p:cNvPr id="1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Picture 2" descr="青花瓷绘"/>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8119" y="2322193"/>
            <a:ext cx="2309770" cy="366204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right)">
                                      <p:cBhvr>
                                        <p:cTn id="28" dur="500"/>
                                        <p:tgtEl>
                                          <p:spTgt spid="23"/>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731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4" name="椭圆 3"/>
          <p:cNvSpPr/>
          <p:nvPr/>
        </p:nvSpPr>
        <p:spPr>
          <a:xfrm>
            <a:off x="18335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5" name="椭圆 4"/>
          <p:cNvSpPr/>
          <p:nvPr/>
        </p:nvSpPr>
        <p:spPr>
          <a:xfrm>
            <a:off x="2579688"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6" name="椭圆 5"/>
          <p:cNvSpPr/>
          <p:nvPr/>
        </p:nvSpPr>
        <p:spPr>
          <a:xfrm>
            <a:off x="33194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977900" y="2622550"/>
            <a:ext cx="5384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9" name="矩形 8"/>
          <p:cNvSpPr>
            <a:spLocks noChangeArrowheads="1"/>
          </p:cNvSpPr>
          <p:nvPr/>
        </p:nvSpPr>
        <p:spPr bwMode="auto">
          <a:xfrm>
            <a:off x="977900" y="3973513"/>
            <a:ext cx="5384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2700" y="812800"/>
            <a:ext cx="58293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7" name="组合 10"/>
          <p:cNvGrpSpPr/>
          <p:nvPr/>
        </p:nvGrpSpPr>
        <p:grpSpPr bwMode="auto">
          <a:xfrm>
            <a:off x="465138" y="476250"/>
            <a:ext cx="3552825" cy="593725"/>
            <a:chOff x="465466" y="476672"/>
            <a:chExt cx="3552497" cy="593276"/>
          </a:xfrm>
        </p:grpSpPr>
        <p:sp>
          <p:nvSpPr>
            <p:cNvPr id="2765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765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2/3*#ppt_w"/>
                                          </p:val>
                                        </p:tav>
                                        <p:tav tm="100000">
                                          <p:val>
                                            <p:strVal val="#ppt_w"/>
                                          </p:val>
                                        </p:tav>
                                      </p:tavLst>
                                    </p:anim>
                                    <p:anim calcmode="lin" valueType="num">
                                      <p:cBhvr>
                                        <p:cTn id="12" dur="500" fill="hold"/>
                                        <p:tgtEl>
                                          <p:spTgt spid="4"/>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2/3*#ppt_w"/>
                                          </p:val>
                                        </p:tav>
                                        <p:tav tm="100000">
                                          <p:val>
                                            <p:strVal val="#ppt_w"/>
                                          </p:val>
                                        </p:tav>
                                      </p:tavLst>
                                    </p:anim>
                                    <p:anim calcmode="lin" valueType="num">
                                      <p:cBhvr>
                                        <p:cTn id="16" dur="500" fill="hold"/>
                                        <p:tgtEl>
                                          <p:spTgt spid="5"/>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2/3*#ppt_w"/>
                                          </p:val>
                                        </p:tav>
                                        <p:tav tm="100000">
                                          <p:val>
                                            <p:strVal val="#ppt_w"/>
                                          </p:val>
                                        </p:tav>
                                      </p:tavLst>
                                    </p:anim>
                                    <p:anim calcmode="lin" valueType="num">
                                      <p:cBhvr>
                                        <p:cTn id="20" dur="500" fill="hold"/>
                                        <p:tgtEl>
                                          <p:spTgt spid="6"/>
                                        </p:tgtEl>
                                        <p:attrNameLst>
                                          <p:attrName>ppt_h</p:attrName>
                                        </p:attrNameLst>
                                      </p:cBhvr>
                                      <p:tavLst>
                                        <p:tav tm="0">
                                          <p:val>
                                            <p:strVal val="2/3*#ppt_h"/>
                                          </p:val>
                                        </p:tav>
                                        <p:tav tm="100000">
                                          <p:val>
                                            <p:strVal val="#ppt_h"/>
                                          </p:val>
                                        </p:tav>
                                      </p:tavLst>
                                    </p:anim>
                                  </p:childTnLst>
                                </p:cTn>
                              </p:par>
                              <p:par>
                                <p:cTn id="21" presetID="22" presetClass="entr" presetSubtype="1" fill="hold" grpId="0" nodeType="withEffect">
                                  <p:stCondLst>
                                    <p:cond delay="25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22" presetClass="entr" presetSubtype="1" fill="hold" grpId="0" nodeType="withEffect">
                                  <p:stCondLst>
                                    <p:cond delay="250"/>
                                  </p:stCondLst>
                                  <p:iterate type="lt">
                                    <p:tmPct val="10000"/>
                                  </p:iterate>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par>
                          <p:cTn id="27" fill="hold">
                            <p:stCondLst>
                              <p:cond delay="5199"/>
                            </p:stCondLst>
                            <p:childTnLst>
                              <p:par>
                                <p:cTn id="28" presetID="2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0585" y="-177800"/>
            <a:ext cx="3930615" cy="7035800"/>
          </a:xfrm>
          <a:prstGeom prst="rect">
            <a:avLst/>
          </a:prstGeom>
        </p:spPr>
      </p:pic>
      <p:grpSp>
        <p:nvGrpSpPr>
          <p:cNvPr id="10" name="组合 9"/>
          <p:cNvGrpSpPr/>
          <p:nvPr/>
        </p:nvGrpSpPr>
        <p:grpSpPr>
          <a:xfrm>
            <a:off x="1263635" y="1543957"/>
            <a:ext cx="1971676" cy="2099469"/>
            <a:chOff x="3000375" y="1384300"/>
            <a:chExt cx="1971676" cy="2099469"/>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6" name="文本框 5"/>
            <p:cNvSpPr txBox="1">
              <a:spLocks noChangeArrowheads="1"/>
            </p:cNvSpPr>
            <p:nvPr/>
          </p:nvSpPr>
          <p:spPr bwMode="auto">
            <a:xfrm>
              <a:off x="3488374" y="1955983"/>
              <a:ext cx="739248"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01</a:t>
              </a:r>
            </a:p>
          </p:txBody>
        </p:sp>
      </p:grpSp>
      <p:grpSp>
        <p:nvGrpSpPr>
          <p:cNvPr id="7" name="组合 6"/>
          <p:cNvGrpSpPr/>
          <p:nvPr/>
        </p:nvGrpSpPr>
        <p:grpSpPr bwMode="auto">
          <a:xfrm>
            <a:off x="3235311" y="1902732"/>
            <a:ext cx="5677850" cy="1926848"/>
            <a:chOff x="722313" y="2130425"/>
            <a:chExt cx="5677850" cy="1926848"/>
          </a:xfrm>
        </p:grpSpPr>
        <p:sp>
          <p:nvSpPr>
            <p:cNvPr id="8"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9"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a:xfrm>
            <a:off x="1263635" y="4067289"/>
            <a:ext cx="1971676" cy="2099469"/>
            <a:chOff x="3000375" y="1384300"/>
            <a:chExt cx="1971676" cy="2099469"/>
          </a:xfrm>
        </p:grpSpPr>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13" name="文本框 12"/>
            <p:cNvSpPr txBox="1">
              <a:spLocks noChangeArrowheads="1"/>
            </p:cNvSpPr>
            <p:nvPr/>
          </p:nvSpPr>
          <p:spPr bwMode="auto">
            <a:xfrm>
              <a:off x="3488374" y="1955983"/>
              <a:ext cx="989317"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02</a:t>
              </a:r>
            </a:p>
          </p:txBody>
        </p:sp>
      </p:grpSp>
      <p:grpSp>
        <p:nvGrpSpPr>
          <p:cNvPr id="14" name="组合 13"/>
          <p:cNvGrpSpPr/>
          <p:nvPr/>
        </p:nvGrpSpPr>
        <p:grpSpPr bwMode="auto">
          <a:xfrm>
            <a:off x="3235311" y="4426064"/>
            <a:ext cx="5677850" cy="1926848"/>
            <a:chOff x="722313" y="2130425"/>
            <a:chExt cx="5677850" cy="1926848"/>
          </a:xfrm>
        </p:grpSpPr>
        <p:sp>
          <p:nvSpPr>
            <p:cNvPr id="15"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16"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6"/>
          <p:cNvGrpSpPr/>
          <p:nvPr/>
        </p:nvGrpSpPr>
        <p:grpSpPr bwMode="auto">
          <a:xfrm>
            <a:off x="465138" y="476250"/>
            <a:ext cx="3552825" cy="593725"/>
            <a:chOff x="465466" y="476672"/>
            <a:chExt cx="3552497" cy="593276"/>
          </a:xfrm>
        </p:grpSpPr>
        <p:sp>
          <p:nvSpPr>
            <p:cNvPr id="1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4263" y="1093788"/>
            <a:ext cx="52197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bwMode="auto">
          <a:xfrm>
            <a:off x="722313" y="2130425"/>
            <a:ext cx="3284537" cy="3034844"/>
            <a:chOff x="722313" y="2130425"/>
            <a:chExt cx="3284537" cy="3034844"/>
          </a:xfrm>
        </p:grpSpPr>
        <p:sp>
          <p:nvSpPr>
            <p:cNvPr id="31754" name="矩形 2"/>
            <p:cNvSpPr>
              <a:spLocks noChangeArrowheads="1"/>
            </p:cNvSpPr>
            <p:nvPr/>
          </p:nvSpPr>
          <p:spPr bwMode="auto">
            <a:xfrm>
              <a:off x="722313" y="2487613"/>
              <a:ext cx="32845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31755"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6" name="组合 5"/>
          <p:cNvGrpSpPr/>
          <p:nvPr/>
        </p:nvGrpSpPr>
        <p:grpSpPr bwMode="auto">
          <a:xfrm>
            <a:off x="8462963" y="2130425"/>
            <a:ext cx="3284537" cy="2598738"/>
            <a:chOff x="8462963" y="2130425"/>
            <a:chExt cx="3284537" cy="2598738"/>
          </a:xfrm>
        </p:grpSpPr>
        <p:sp>
          <p:nvSpPr>
            <p:cNvPr id="31752" name="矩形 3"/>
            <p:cNvSpPr>
              <a:spLocks noChangeArrowheads="1"/>
            </p:cNvSpPr>
            <p:nvPr/>
          </p:nvSpPr>
          <p:spPr bwMode="auto">
            <a:xfrm>
              <a:off x="8462963" y="2487613"/>
              <a:ext cx="328453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31753" name="矩形 6"/>
            <p:cNvSpPr>
              <a:spLocks noChangeArrowheads="1"/>
            </p:cNvSpPr>
            <p:nvPr/>
          </p:nvSpPr>
          <p:spPr bwMode="auto">
            <a:xfrm>
              <a:off x="846296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1749" name="组合 7"/>
          <p:cNvGrpSpPr/>
          <p:nvPr/>
        </p:nvGrpSpPr>
        <p:grpSpPr bwMode="auto">
          <a:xfrm>
            <a:off x="465138" y="476250"/>
            <a:ext cx="3552825" cy="593725"/>
            <a:chOff x="465466" y="476672"/>
            <a:chExt cx="3552497" cy="593276"/>
          </a:xfrm>
        </p:grpSpPr>
        <p:sp>
          <p:nvSpPr>
            <p:cNvPr id="317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17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第贰章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6802" t="13374" r="71692" b="17534"/>
          <a:stretch>
            <a:fillRect/>
          </a:stretch>
        </p:blipFill>
        <p:spPr bwMode="auto">
          <a:xfrm>
            <a:off x="1481138" y="1436688"/>
            <a:ext cx="14509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3087688" y="1885950"/>
            <a:ext cx="1985962"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39178" t="12315" r="35873" b="18593"/>
          <a:stretch>
            <a:fillRect/>
          </a:stretch>
        </p:blipFill>
        <p:spPr bwMode="auto">
          <a:xfrm>
            <a:off x="6662738" y="1436688"/>
            <a:ext cx="16827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8401050" y="1885950"/>
            <a:ext cx="1984375"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grpSp>
        <p:nvGrpSpPr>
          <p:cNvPr id="37894" name="组合 7"/>
          <p:cNvGrpSpPr/>
          <p:nvPr/>
        </p:nvGrpSpPr>
        <p:grpSpPr bwMode="auto">
          <a:xfrm>
            <a:off x="465138" y="476250"/>
            <a:ext cx="3552825" cy="593725"/>
            <a:chOff x="465466" y="476672"/>
            <a:chExt cx="3552497" cy="593276"/>
          </a:xfrm>
        </p:grpSpPr>
        <p:sp>
          <p:nvSpPr>
            <p:cNvPr id="3789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789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4" name="矩形 13"/>
          <p:cNvSpPr>
            <a:spLocks noChangeArrowheads="1"/>
          </p:cNvSpPr>
          <p:nvPr/>
        </p:nvSpPr>
        <p:spPr bwMode="auto">
          <a:xfrm>
            <a:off x="8488363" y="3617913"/>
            <a:ext cx="29448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5" name="矩形 14"/>
          <p:cNvSpPr>
            <a:spLocks noChangeArrowheads="1"/>
          </p:cNvSpPr>
          <p:nvPr/>
        </p:nvSpPr>
        <p:spPr bwMode="auto">
          <a:xfrm>
            <a:off x="4624388" y="1654175"/>
            <a:ext cx="2943225"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4933950" y="300038"/>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bwMode="auto">
          <a:xfrm>
            <a:off x="6477000" y="2614613"/>
            <a:ext cx="3697288" cy="1081087"/>
            <a:chOff x="6477000" y="2528888"/>
            <a:chExt cx="3697709" cy="1081087"/>
          </a:xfrm>
        </p:grpSpPr>
        <p:cxnSp>
          <p:nvCxnSpPr>
            <p:cNvPr id="6" name="直接连接符 5"/>
            <p:cNvCxnSpPr/>
            <p:nvPr/>
          </p:nvCxnSpPr>
          <p:spPr>
            <a:xfrm>
              <a:off x="6477000" y="3179763"/>
              <a:ext cx="1257443"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9" name="组合 17"/>
            <p:cNvGrpSpPr/>
            <p:nvPr/>
          </p:nvGrpSpPr>
          <p:grpSpPr bwMode="auto">
            <a:xfrm>
              <a:off x="7752184" y="2528888"/>
              <a:ext cx="2422525" cy="1081087"/>
              <a:chOff x="8592843" y="3090446"/>
              <a:chExt cx="2422525" cy="1080978"/>
            </a:xfrm>
          </p:grpSpPr>
          <p:sp>
            <p:nvSpPr>
              <p:cNvPr id="24600"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601"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5" name="组合 4"/>
          <p:cNvGrpSpPr/>
          <p:nvPr/>
        </p:nvGrpSpPr>
        <p:grpSpPr bwMode="auto">
          <a:xfrm>
            <a:off x="6924675" y="4360863"/>
            <a:ext cx="3844925" cy="1081087"/>
            <a:chOff x="6924675" y="4360142"/>
            <a:chExt cx="3844925" cy="1081087"/>
          </a:xfrm>
        </p:grpSpPr>
        <p:cxnSp>
          <p:nvCxnSpPr>
            <p:cNvPr id="9" name="直接连接符 8"/>
            <p:cNvCxnSpPr/>
            <p:nvPr/>
          </p:nvCxnSpPr>
          <p:spPr>
            <a:xfrm>
              <a:off x="6924675" y="499037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5" name="组合 18"/>
            <p:cNvGrpSpPr/>
            <p:nvPr/>
          </p:nvGrpSpPr>
          <p:grpSpPr bwMode="auto">
            <a:xfrm>
              <a:off x="8347075" y="4360142"/>
              <a:ext cx="2422525" cy="1081087"/>
              <a:chOff x="8592843" y="3090446"/>
              <a:chExt cx="2422525" cy="1080978"/>
            </a:xfrm>
          </p:grpSpPr>
          <p:sp>
            <p:nvSpPr>
              <p:cNvPr id="24596"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97"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 name="组合 1"/>
          <p:cNvGrpSpPr/>
          <p:nvPr/>
        </p:nvGrpSpPr>
        <p:grpSpPr bwMode="auto">
          <a:xfrm>
            <a:off x="1758950" y="2614613"/>
            <a:ext cx="3870325" cy="1317997"/>
            <a:chOff x="1758950" y="2698749"/>
            <a:chExt cx="3870325" cy="1317998"/>
          </a:xfrm>
        </p:grpSpPr>
        <p:cxnSp>
          <p:nvCxnSpPr>
            <p:cNvPr id="11" name="直接连接符 10"/>
            <p:cNvCxnSpPr/>
            <p:nvPr/>
          </p:nvCxnSpPr>
          <p:spPr>
            <a:xfrm>
              <a:off x="4238625" y="3213100"/>
              <a:ext cx="139065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1" name="组合 24"/>
            <p:cNvGrpSpPr/>
            <p:nvPr/>
          </p:nvGrpSpPr>
          <p:grpSpPr bwMode="auto">
            <a:xfrm>
              <a:off x="1758950" y="2698749"/>
              <a:ext cx="2422525" cy="1317998"/>
              <a:chOff x="954409" y="3069359"/>
              <a:chExt cx="2422525" cy="1317864"/>
            </a:xfrm>
          </p:grpSpPr>
          <p:sp>
            <p:nvSpPr>
              <p:cNvPr id="24592" name="TextBox 23"/>
              <p:cNvSpPr txBox="1">
                <a:spLocks noChangeArrowheads="1"/>
              </p:cNvSpPr>
              <p:nvPr/>
            </p:nvSpPr>
            <p:spPr bwMode="auto">
              <a:xfrm>
                <a:off x="954409" y="3382498"/>
                <a:ext cx="2422525" cy="100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lnSpc>
                    <a:spcPct val="140000"/>
                  </a:lnSpc>
                  <a:spcBef>
                    <a:spcPct val="0"/>
                  </a:spcBef>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100" dirty="0">
                    <a:latin typeface="隶书" panose="02010509060101010101" pitchFamily="49" charset="-122"/>
                    <a:ea typeface="隶书" panose="02010509060101010101" pitchFamily="49" charset="-122"/>
                    <a:sym typeface="宋体" panose="02010600030101010101" pitchFamily="2" charset="-122"/>
                  </a:rPr>
                  <a:t>https://[-</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处添加文本信</a:t>
                </a:r>
              </a:p>
            </p:txBody>
          </p:sp>
          <p:sp>
            <p:nvSpPr>
              <p:cNvPr id="24593"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3" name="组合 2"/>
          <p:cNvGrpSpPr/>
          <p:nvPr/>
        </p:nvGrpSpPr>
        <p:grpSpPr bwMode="auto">
          <a:xfrm>
            <a:off x="644525" y="4360863"/>
            <a:ext cx="3844925" cy="1081087"/>
            <a:chOff x="644525" y="4360142"/>
            <a:chExt cx="3844925" cy="1081087"/>
          </a:xfrm>
        </p:grpSpPr>
        <p:cxnSp>
          <p:nvCxnSpPr>
            <p:cNvPr id="12" name="直接连接符 11"/>
            <p:cNvCxnSpPr/>
            <p:nvPr/>
          </p:nvCxnSpPr>
          <p:spPr>
            <a:xfrm>
              <a:off x="3067050" y="500942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87" name="组合 25"/>
            <p:cNvGrpSpPr/>
            <p:nvPr/>
          </p:nvGrpSpPr>
          <p:grpSpPr bwMode="auto">
            <a:xfrm>
              <a:off x="644525" y="4360142"/>
              <a:ext cx="2422525" cy="1081087"/>
              <a:chOff x="954409" y="3069359"/>
              <a:chExt cx="2422525" cy="1080978"/>
            </a:xfrm>
          </p:grpSpPr>
          <p:sp>
            <p:nvSpPr>
              <p:cNvPr id="24588" name="TextBox 23"/>
              <p:cNvSpPr txBox="1">
                <a:spLocks noChangeArrowheads="1"/>
              </p:cNvSpPr>
              <p:nvPr/>
            </p:nvSpPr>
            <p:spPr bwMode="auto">
              <a:xfrm>
                <a:off x="954409" y="3382498"/>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89"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4583" name="组合 21"/>
          <p:cNvGrpSpPr/>
          <p:nvPr/>
        </p:nvGrpSpPr>
        <p:grpSpPr bwMode="auto">
          <a:xfrm>
            <a:off x="465138" y="476250"/>
            <a:ext cx="3552825" cy="593725"/>
            <a:chOff x="465466" y="476672"/>
            <a:chExt cx="3552497" cy="593276"/>
          </a:xfrm>
        </p:grpSpPr>
        <p:sp>
          <p:nvSpPr>
            <p:cNvPr id="2458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4585"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473553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腾祥相思简" panose="01010104010101010101" pitchFamily="2" charset="-122"/>
                <a:ea typeface="腾祥相思简" panose="01010104010101010101" pitchFamily="2" charset="-122"/>
              </a:rPr>
              <a:t>HIPO</a:t>
            </a:r>
            <a:r>
              <a:rPr lang="zh-CN" altLang="en-US" sz="9600" b="1" dirty="0">
                <a:solidFill>
                  <a:srgbClr val="4472C4"/>
                </a:solidFill>
                <a:latin typeface="腾祥相思简" panose="01010104010101010101" pitchFamily="2" charset="-122"/>
                <a:ea typeface="腾祥相思简" panose="01010104010101010101" pitchFamily="2" charset="-122"/>
              </a:rPr>
              <a:t>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8851900" y="311467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5" name="椭圆 4"/>
          <p:cNvSpPr/>
          <p:nvPr/>
        </p:nvSpPr>
        <p:spPr>
          <a:xfrm>
            <a:off x="8851900" y="367665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6" name="椭圆 5"/>
          <p:cNvSpPr/>
          <p:nvPr/>
        </p:nvSpPr>
        <p:spPr>
          <a:xfrm>
            <a:off x="8851900" y="423862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7" name="椭圆 6"/>
          <p:cNvSpPr/>
          <p:nvPr/>
        </p:nvSpPr>
        <p:spPr>
          <a:xfrm>
            <a:off x="8851900" y="480060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4152900" y="3114675"/>
            <a:ext cx="4494213"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9" name="图片 8"/>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791" y="2273962"/>
            <a:ext cx="4352973" cy="4352973"/>
          </a:xfrm>
          <a:prstGeom prst="rect">
            <a:avLst/>
          </a:prstGeom>
        </p:spPr>
      </p:pic>
      <p:pic>
        <p:nvPicPr>
          <p:cNvPr id="10" name="Picture 7" descr="C:\Documents and Settings\Administrator\桌面\2013\吉祥如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5725" y="5362575"/>
            <a:ext cx="47783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9" name="组合 13"/>
          <p:cNvGrpSpPr/>
          <p:nvPr/>
        </p:nvGrpSpPr>
        <p:grpSpPr bwMode="auto">
          <a:xfrm>
            <a:off x="465138" y="476250"/>
            <a:ext cx="3552825" cy="593725"/>
            <a:chOff x="465466" y="476672"/>
            <a:chExt cx="3552497" cy="593276"/>
          </a:xfrm>
        </p:grpSpPr>
        <p:sp>
          <p:nvSpPr>
            <p:cNvPr id="102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02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2/3*#ppt_w"/>
                                          </p:val>
                                        </p:tav>
                                        <p:tav tm="100000">
                                          <p:val>
                                            <p:strVal val="#ppt_w"/>
                                          </p:val>
                                        </p:tav>
                                      </p:tavLst>
                                    </p:anim>
                                    <p:anim calcmode="lin" valueType="num">
                                      <p:cBhvr>
                                        <p:cTn id="15" dur="500" fill="hold"/>
                                        <p:tgtEl>
                                          <p:spTgt spid="4"/>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2/3*#ppt_w"/>
                                          </p:val>
                                        </p:tav>
                                        <p:tav tm="100000">
                                          <p:val>
                                            <p:strVal val="#ppt_w"/>
                                          </p:val>
                                        </p:tav>
                                      </p:tavLst>
                                    </p:anim>
                                    <p:anim calcmode="lin" valueType="num">
                                      <p:cBhvr>
                                        <p:cTn id="19" dur="500" fill="hold"/>
                                        <p:tgtEl>
                                          <p:spTgt spid="5"/>
                                        </p:tgtEl>
                                        <p:attrNameLst>
                                          <p:attrName>ppt_h</p:attrName>
                                        </p:attrNameLst>
                                      </p:cBhvr>
                                      <p:tavLst>
                                        <p:tav tm="0">
                                          <p:val>
                                            <p:strVal val="2/3*#ppt_h"/>
                                          </p:val>
                                        </p:tav>
                                        <p:tav tm="100000">
                                          <p:val>
                                            <p:strVal val="#ppt_h"/>
                                          </p:val>
                                        </p:tav>
                                      </p:tavLst>
                                    </p:anim>
                                  </p:childTnLst>
                                </p:cTn>
                              </p:par>
                              <p:par>
                                <p:cTn id="20" presetID="23" presetClass="entr" presetSubtype="272"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2/3*#ppt_w"/>
                                          </p:val>
                                        </p:tav>
                                        <p:tav tm="100000">
                                          <p:val>
                                            <p:strVal val="#ppt_w"/>
                                          </p:val>
                                        </p:tav>
                                      </p:tavLst>
                                    </p:anim>
                                    <p:anim calcmode="lin" valueType="num">
                                      <p:cBhvr>
                                        <p:cTn id="23" dur="500" fill="hold"/>
                                        <p:tgtEl>
                                          <p:spTgt spid="6"/>
                                        </p:tgtEl>
                                        <p:attrNameLst>
                                          <p:attrName>ppt_h</p:attrName>
                                        </p:attrNameLst>
                                      </p:cBhvr>
                                      <p:tavLst>
                                        <p:tav tm="0">
                                          <p:val>
                                            <p:strVal val="2/3*#ppt_h"/>
                                          </p:val>
                                        </p:tav>
                                        <p:tav tm="100000">
                                          <p:val>
                                            <p:strVal val="#ppt_h"/>
                                          </p:val>
                                        </p:tav>
                                      </p:tavLst>
                                    </p:anim>
                                  </p:childTnLst>
                                </p:cTn>
                              </p:par>
                              <p:par>
                                <p:cTn id="24" presetID="23" presetClass="entr" presetSubtype="272"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2/3*#ppt_w"/>
                                          </p:val>
                                        </p:tav>
                                        <p:tav tm="100000">
                                          <p:val>
                                            <p:strVal val="#ppt_w"/>
                                          </p:val>
                                        </p:tav>
                                      </p:tavLst>
                                    </p:anim>
                                    <p:anim calcmode="lin" valueType="num">
                                      <p:cBhvr>
                                        <p:cTn id="27" dur="500" fill="hold"/>
                                        <p:tgtEl>
                                          <p:spTgt spid="7"/>
                                        </p:tgtEl>
                                        <p:attrNameLst>
                                          <p:attrName>ppt_h</p:attrName>
                                        </p:attrNameLst>
                                      </p:cBhvr>
                                      <p:tavLst>
                                        <p:tav tm="0">
                                          <p:val>
                                            <p:strVal val="2/3*#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par>
                          <p:cTn id="33" fill="hold">
                            <p:stCondLst>
                              <p:cond delay="500"/>
                            </p:stCondLst>
                            <p:childTnLst>
                              <p:par>
                                <p:cTn id="34" presetID="23" presetClass="entr" presetSubtype="28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4/3*#ppt_w"/>
                                          </p:val>
                                        </p:tav>
                                        <p:tav tm="100000">
                                          <p:val>
                                            <p:strVal val="#ppt_w"/>
                                          </p:val>
                                        </p:tav>
                                      </p:tavLst>
                                    </p:anim>
                                    <p:anim calcmode="lin" valueType="num">
                                      <p:cBhvr>
                                        <p:cTn id="37"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2"/>
          <p:cNvSpPr txBox="1">
            <a:spLocks noChangeArrowheads="1"/>
          </p:cNvSpPr>
          <p:nvPr/>
        </p:nvSpPr>
        <p:spPr bwMode="auto">
          <a:xfrm>
            <a:off x="6029325"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dirty="0">
                <a:latin typeface="汉仪喵魂体W" panose="00020600040101010101" pitchFamily="18" charset="-122"/>
                <a:ea typeface="汉仪喵魂体W" panose="00020600040101010101" pitchFamily="18" charset="-122"/>
              </a:rPr>
              <a:t>单击此处添加标题</a:t>
            </a:r>
          </a:p>
        </p:txBody>
      </p:sp>
      <p:grpSp>
        <p:nvGrpSpPr>
          <p:cNvPr id="9" name="组合 21"/>
          <p:cNvGrpSpPr/>
          <p:nvPr/>
        </p:nvGrpSpPr>
        <p:grpSpPr bwMode="auto">
          <a:xfrm>
            <a:off x="5501014" y="2498725"/>
            <a:ext cx="437629" cy="1309688"/>
            <a:chOff x="8574125" y="2191536"/>
            <a:chExt cx="437230" cy="1308903"/>
          </a:xfrm>
        </p:grpSpPr>
        <p:sp>
          <p:nvSpPr>
            <p:cNvPr id="10"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1" name="文本框 8"/>
            <p:cNvSpPr txBox="1"/>
            <p:nvPr/>
          </p:nvSpPr>
          <p:spPr>
            <a:xfrm>
              <a:off x="8580989" y="2707629"/>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壹</a:t>
              </a:r>
            </a:p>
          </p:txBody>
        </p:sp>
      </p:grpSp>
      <p:sp>
        <p:nvSpPr>
          <p:cNvPr id="12" name="TextBox 36"/>
          <p:cNvSpPr txBox="1">
            <a:spLocks noChangeArrowheads="1"/>
          </p:cNvSpPr>
          <p:nvPr/>
        </p:nvSpPr>
        <p:spPr bwMode="auto">
          <a:xfrm>
            <a:off x="7564438"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3" name="TextBox 37"/>
          <p:cNvSpPr txBox="1">
            <a:spLocks noChangeArrowheads="1"/>
          </p:cNvSpPr>
          <p:nvPr/>
        </p:nvSpPr>
        <p:spPr bwMode="auto">
          <a:xfrm>
            <a:off x="9053513"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4" name="TextBox 38"/>
          <p:cNvSpPr txBox="1">
            <a:spLocks noChangeArrowheads="1"/>
          </p:cNvSpPr>
          <p:nvPr/>
        </p:nvSpPr>
        <p:spPr bwMode="auto">
          <a:xfrm>
            <a:off x="10541000"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grpSp>
        <p:nvGrpSpPr>
          <p:cNvPr id="15" name="组合 21"/>
          <p:cNvGrpSpPr/>
          <p:nvPr/>
        </p:nvGrpSpPr>
        <p:grpSpPr bwMode="auto">
          <a:xfrm>
            <a:off x="6991359" y="2498725"/>
            <a:ext cx="437629" cy="1309688"/>
            <a:chOff x="8574125" y="2191536"/>
            <a:chExt cx="437230"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580989" y="2707630"/>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贰</a:t>
              </a:r>
            </a:p>
          </p:txBody>
        </p:sp>
      </p:grpSp>
      <p:grpSp>
        <p:nvGrpSpPr>
          <p:cNvPr id="18" name="组合 21"/>
          <p:cNvGrpSpPr/>
          <p:nvPr/>
        </p:nvGrpSpPr>
        <p:grpSpPr bwMode="auto">
          <a:xfrm>
            <a:off x="8480420" y="2498725"/>
            <a:ext cx="436836" cy="1309688"/>
            <a:chOff x="8574125" y="2191536"/>
            <a:chExt cx="438025" cy="1308903"/>
          </a:xfrm>
        </p:grpSpPr>
        <p:sp>
          <p:nvSpPr>
            <p:cNvPr id="19" name="Freeform 668"/>
            <p:cNvSpPr/>
            <p:nvPr/>
          </p:nvSpPr>
          <p:spPr bwMode="auto">
            <a:xfrm rot="5400000">
              <a:off x="8128202" y="2637459"/>
              <a:ext cx="1308903" cy="417057"/>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0" name="文本框 8"/>
            <p:cNvSpPr txBox="1"/>
            <p:nvPr/>
          </p:nvSpPr>
          <p:spPr>
            <a:xfrm>
              <a:off x="8580219" y="2707630"/>
              <a:ext cx="431931"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叁</a:t>
              </a:r>
            </a:p>
          </p:txBody>
        </p:sp>
      </p:grpSp>
      <p:grpSp>
        <p:nvGrpSpPr>
          <p:cNvPr id="21" name="组合 21"/>
          <p:cNvGrpSpPr/>
          <p:nvPr/>
        </p:nvGrpSpPr>
        <p:grpSpPr bwMode="auto">
          <a:xfrm>
            <a:off x="9967909" y="2498724"/>
            <a:ext cx="436835" cy="1309688"/>
            <a:chOff x="8574126" y="2191535"/>
            <a:chExt cx="438025" cy="1308903"/>
          </a:xfrm>
        </p:grpSpPr>
        <p:sp>
          <p:nvSpPr>
            <p:cNvPr id="22" name="Freeform 668"/>
            <p:cNvSpPr/>
            <p:nvPr/>
          </p:nvSpPr>
          <p:spPr bwMode="auto">
            <a:xfrm rot="5400000">
              <a:off x="8128203" y="2637458"/>
              <a:ext cx="1308903" cy="417058"/>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3" name="文本框 8"/>
            <p:cNvSpPr txBox="1"/>
            <p:nvPr/>
          </p:nvSpPr>
          <p:spPr>
            <a:xfrm>
              <a:off x="8580219" y="2707630"/>
              <a:ext cx="431932"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肆</a:t>
              </a:r>
            </a:p>
          </p:txBody>
        </p:sp>
      </p:grpSp>
      <p:grpSp>
        <p:nvGrpSpPr>
          <p:cNvPr id="2" name="组合 1"/>
          <p:cNvGrpSpPr/>
          <p:nvPr/>
        </p:nvGrpSpPr>
        <p:grpSpPr>
          <a:xfrm>
            <a:off x="-725714" y="-561034"/>
            <a:ext cx="5977648" cy="8967316"/>
            <a:chOff x="-725714" y="-561034"/>
            <a:chExt cx="5977648" cy="8967316"/>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714" y="-561034"/>
              <a:ext cx="5977648" cy="8967316"/>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018186" y="1811337"/>
              <a:ext cx="3081629" cy="3281363"/>
            </a:xfrm>
            <a:prstGeom prst="rect">
              <a:avLst/>
            </a:prstGeom>
          </p:spPr>
        </p:pic>
        <p:sp>
          <p:nvSpPr>
            <p:cNvPr id="24" name="文本框 23"/>
            <p:cNvSpPr txBox="1">
              <a:spLocks noChangeArrowheads="1"/>
            </p:cNvSpPr>
            <p:nvPr/>
          </p:nvSpPr>
          <p:spPr bwMode="auto">
            <a:xfrm>
              <a:off x="1745090" y="2667202"/>
              <a:ext cx="160262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4"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第叁章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青花瓷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63" y="1790700"/>
            <a:ext cx="2884487" cy="431800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747" name="矩形 8"/>
          <p:cNvSpPr>
            <a:spLocks noChangeArrowheads="1"/>
          </p:cNvSpPr>
          <p:nvPr/>
        </p:nvSpPr>
        <p:spPr bwMode="auto">
          <a:xfrm>
            <a:off x="1066800" y="1616075"/>
            <a:ext cx="2814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2000">
              <a:solidFill>
                <a:srgbClr val="4472C4"/>
              </a:solidFill>
              <a:latin typeface="汉仪喵魂体W" panose="00020600040101010101" pitchFamily="18" charset="-122"/>
              <a:ea typeface="汉仪喵魂体W" panose="00020600040101010101" pitchFamily="18" charset="-122"/>
            </a:endParaRPr>
          </a:p>
        </p:txBody>
      </p:sp>
      <p:grpSp>
        <p:nvGrpSpPr>
          <p:cNvPr id="10" name="组合 9"/>
          <p:cNvGrpSpPr/>
          <p:nvPr/>
        </p:nvGrpSpPr>
        <p:grpSpPr bwMode="auto">
          <a:xfrm>
            <a:off x="5213350" y="1649413"/>
            <a:ext cx="5099050" cy="877887"/>
            <a:chOff x="1479175" y="1901578"/>
            <a:chExt cx="3979064" cy="877164"/>
          </a:xfrm>
        </p:grpSpPr>
        <p:sp>
          <p:nvSpPr>
            <p:cNvPr id="215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3" name="组合 12"/>
          <p:cNvGrpSpPr/>
          <p:nvPr/>
        </p:nvGrpSpPr>
        <p:grpSpPr bwMode="auto">
          <a:xfrm>
            <a:off x="5213350" y="2768600"/>
            <a:ext cx="5099050" cy="876300"/>
            <a:chOff x="1479175" y="1901578"/>
            <a:chExt cx="3979064" cy="877164"/>
          </a:xfrm>
        </p:grpSpPr>
        <p:sp>
          <p:nvSpPr>
            <p:cNvPr id="215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5213350" y="3886200"/>
            <a:ext cx="5099050" cy="846347"/>
            <a:chOff x="1479175" y="1901578"/>
            <a:chExt cx="3979064" cy="845649"/>
          </a:xfrm>
        </p:grpSpPr>
        <p:sp>
          <p:nvSpPr>
            <p:cNvPr id="21517" name="矩形 39"/>
            <p:cNvSpPr>
              <a:spLocks noChangeArrowheads="1"/>
            </p:cNvSpPr>
            <p:nvPr/>
          </p:nvSpPr>
          <p:spPr bwMode="auto">
            <a:xfrm>
              <a:off x="2214749" y="1947745"/>
              <a:ext cx="3243490" cy="40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00" dirty="0">
                  <a:solidFill>
                    <a:srgbClr val="080808"/>
                  </a:solidFill>
                  <a:latin typeface="隶书" panose="02010509060101010101" pitchFamily="49" charset="-122"/>
                  <a:ea typeface="隶书" panose="02010509060101010101" pitchFamily="49" charset="-122"/>
                </a:rPr>
                <a:t>单</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旗舰店</a:t>
              </a:r>
              <a:r>
                <a:rPr lang="en-US" altLang="zh-CN" sz="1600" dirty="0">
                  <a:solidFill>
                    <a:srgbClr val="080808"/>
                  </a:solidFill>
                  <a:latin typeface="隶书" panose="02010509060101010101" pitchFamily="49" charset="-122"/>
                  <a:ea typeface="隶书" panose="02010509060101010101" pitchFamily="49" charset="-122"/>
                </a:rPr>
                <a:t>https://[-</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endParaRPr lang="zh-CN" altLang="en-US" sz="1600" dirty="0">
                <a:solidFill>
                  <a:srgbClr val="080808"/>
                </a:solidFill>
                <a:latin typeface="隶书" panose="02010509060101010101" pitchFamily="49" charset="-122"/>
                <a:ea typeface="隶书" panose="02010509060101010101" pitchFamily="49" charset="-122"/>
              </a:endParaRPr>
            </a:p>
          </p:txBody>
        </p:sp>
        <p:sp>
          <p:nvSpPr>
            <p:cNvPr id="215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5213350" y="5005388"/>
            <a:ext cx="5099050" cy="877887"/>
            <a:chOff x="1479175" y="1901578"/>
            <a:chExt cx="3979064" cy="877164"/>
          </a:xfrm>
        </p:grpSpPr>
        <p:sp>
          <p:nvSpPr>
            <p:cNvPr id="215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16"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1512" name="组合 15"/>
          <p:cNvGrpSpPr/>
          <p:nvPr/>
        </p:nvGrpSpPr>
        <p:grpSpPr bwMode="auto">
          <a:xfrm>
            <a:off x="465138" y="476250"/>
            <a:ext cx="3552825" cy="593725"/>
            <a:chOff x="465466" y="476672"/>
            <a:chExt cx="3552497" cy="593276"/>
          </a:xfrm>
        </p:grpSpPr>
        <p:sp>
          <p:nvSpPr>
            <p:cNvPr id="21513"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514"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down)">
                                      <p:cBhvr>
                                        <p:cTn id="7" dur="500"/>
                                        <p:tgtEl>
                                          <p:spTgt spid="317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wipe(down)">
                                      <p:cBhvr>
                                        <p:cTn id="11" dur="500"/>
                                        <p:tgtEl>
                                          <p:spTgt spid="3174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325981"/>
            <a:ext cx="12192000" cy="3293287"/>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757" t="56555" r="54674" b="18686"/>
          <a:stretch>
            <a:fillRect/>
          </a:stretch>
        </p:blipFill>
        <p:spPr>
          <a:xfrm>
            <a:off x="4073245" y="267743"/>
            <a:ext cx="4136573" cy="1618976"/>
          </a:xfrm>
          <a:prstGeom prst="rect">
            <a:avLst/>
          </a:prstGeom>
        </p:spPr>
      </p:pic>
      <p:sp>
        <p:nvSpPr>
          <p:cNvPr id="12" name="椭圆 11"/>
          <p:cNvSpPr/>
          <p:nvPr/>
        </p:nvSpPr>
        <p:spPr>
          <a:xfrm>
            <a:off x="48088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添</a:t>
            </a:r>
          </a:p>
        </p:txBody>
      </p:sp>
      <p:sp>
        <p:nvSpPr>
          <p:cNvPr id="13" name="椭圆 12"/>
          <p:cNvSpPr/>
          <p:nvPr/>
        </p:nvSpPr>
        <p:spPr>
          <a:xfrm>
            <a:off x="54692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加</a:t>
            </a:r>
          </a:p>
        </p:txBody>
      </p:sp>
      <p:sp>
        <p:nvSpPr>
          <p:cNvPr id="14" name="椭圆 13"/>
          <p:cNvSpPr/>
          <p:nvPr/>
        </p:nvSpPr>
        <p:spPr>
          <a:xfrm>
            <a:off x="6216176"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标</a:t>
            </a:r>
          </a:p>
        </p:txBody>
      </p:sp>
      <p:sp>
        <p:nvSpPr>
          <p:cNvPr id="15" name="椭圆 14"/>
          <p:cNvSpPr/>
          <p:nvPr/>
        </p:nvSpPr>
        <p:spPr>
          <a:xfrm>
            <a:off x="69551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题</a:t>
            </a:r>
          </a:p>
        </p:txBody>
      </p:sp>
      <p:grpSp>
        <p:nvGrpSpPr>
          <p:cNvPr id="17" name="组合 16"/>
          <p:cNvGrpSpPr/>
          <p:nvPr/>
        </p:nvGrpSpPr>
        <p:grpSpPr>
          <a:xfrm>
            <a:off x="706917" y="3024345"/>
            <a:ext cx="4101911" cy="1975732"/>
            <a:chOff x="706917" y="3024345"/>
            <a:chExt cx="4101911" cy="1975732"/>
          </a:xfrm>
        </p:grpSpPr>
        <p:sp>
          <p:nvSpPr>
            <p:cNvPr id="11" name="矩形 10"/>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16"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18" name="组合 17"/>
          <p:cNvGrpSpPr/>
          <p:nvPr/>
        </p:nvGrpSpPr>
        <p:grpSpPr>
          <a:xfrm>
            <a:off x="6196392" y="2984758"/>
            <a:ext cx="4101911" cy="1975732"/>
            <a:chOff x="706917" y="3024345"/>
            <a:chExt cx="4101911" cy="1975732"/>
          </a:xfrm>
        </p:grpSpPr>
        <p:sp>
          <p:nvSpPr>
            <p:cNvPr id="19" name="矩形 18"/>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20"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2/3*#ppt_w"/>
                                          </p:val>
                                        </p:tav>
                                        <p:tav tm="100000">
                                          <p:val>
                                            <p:strVal val="#ppt_w"/>
                                          </p:val>
                                        </p:tav>
                                      </p:tavLst>
                                    </p:anim>
                                    <p:anim calcmode="lin" valueType="num">
                                      <p:cBhvr>
                                        <p:cTn id="14" dur="500" fill="hold"/>
                                        <p:tgtEl>
                                          <p:spTgt spid="12"/>
                                        </p:tgtEl>
                                        <p:attrNameLst>
                                          <p:attrName>ppt_h</p:attrName>
                                        </p:attrNameLst>
                                      </p:cBhvr>
                                      <p:tavLst>
                                        <p:tav tm="0">
                                          <p:val>
                                            <p:strVal val="2/3*#ppt_h"/>
                                          </p:val>
                                        </p:tav>
                                        <p:tav tm="100000">
                                          <p:val>
                                            <p:strVal val="#ppt_h"/>
                                          </p:val>
                                        </p:tav>
                                      </p:tavLst>
                                    </p:anim>
                                  </p:childTnLst>
                                </p:cTn>
                              </p:par>
                              <p:par>
                                <p:cTn id="15" presetID="23" presetClass="entr" presetSubtype="272"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strVal val="2/3*#ppt_w"/>
                                          </p:val>
                                        </p:tav>
                                        <p:tav tm="100000">
                                          <p:val>
                                            <p:strVal val="#ppt_w"/>
                                          </p:val>
                                        </p:tav>
                                      </p:tavLst>
                                    </p:anim>
                                    <p:anim calcmode="lin" valueType="num">
                                      <p:cBhvr>
                                        <p:cTn id="18" dur="500" fill="hold"/>
                                        <p:tgtEl>
                                          <p:spTgt spid="13"/>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2/3*#ppt_w"/>
                                          </p:val>
                                        </p:tav>
                                        <p:tav tm="100000">
                                          <p:val>
                                            <p:strVal val="#ppt_w"/>
                                          </p:val>
                                        </p:tav>
                                      </p:tavLst>
                                    </p:anim>
                                    <p:anim calcmode="lin" valueType="num">
                                      <p:cBhvr>
                                        <p:cTn id="22" dur="500" fill="hold"/>
                                        <p:tgtEl>
                                          <p:spTgt spid="14"/>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75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strVal val="2/3*#ppt_w"/>
                                          </p:val>
                                        </p:tav>
                                        <p:tav tm="100000">
                                          <p:val>
                                            <p:strVal val="#ppt_w"/>
                                          </p:val>
                                        </p:tav>
                                      </p:tavLst>
                                    </p:anim>
                                    <p:anim calcmode="lin" valueType="num">
                                      <p:cBhvr>
                                        <p:cTn id="26" dur="5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773113" y="1233488"/>
          <a:ext cx="10772775" cy="2894012"/>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淘宝店chenying0907 31"/>
          <p:cNvGrpSpPr/>
          <p:nvPr/>
        </p:nvGrpSpPr>
        <p:grpSpPr bwMode="auto">
          <a:xfrm>
            <a:off x="1431925" y="4213225"/>
            <a:ext cx="2043113" cy="1787525"/>
            <a:chOff x="1430530" y="4213367"/>
            <a:chExt cx="2043410" cy="1787953"/>
          </a:xfrm>
        </p:grpSpPr>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840050" y="4213367"/>
              <a:ext cx="1199652" cy="11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1908437" y="5220083"/>
              <a:ext cx="1005033" cy="33821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1" name="淘宝店chenying0907 10"/>
            <p:cNvSpPr/>
            <p:nvPr/>
          </p:nvSpPr>
          <p:spPr>
            <a:xfrm>
              <a:off x="1430530" y="5539247"/>
              <a:ext cx="2043410" cy="462073"/>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2" name="淘宝店chenying0907 32"/>
          <p:cNvGrpSpPr/>
          <p:nvPr/>
        </p:nvGrpSpPr>
        <p:grpSpPr bwMode="auto">
          <a:xfrm>
            <a:off x="3795713" y="4089400"/>
            <a:ext cx="2043112" cy="1935163"/>
            <a:chOff x="3794884" y="4090186"/>
            <a:chExt cx="2043410" cy="1935016"/>
          </a:xfrm>
        </p:grpSpPr>
        <p:pic>
          <p:nvPicPr>
            <p:cNvPr id="25617" name="图片 2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71596">
              <a:off x="4357120" y="4090186"/>
              <a:ext cx="1234066" cy="12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250562" y="5218813"/>
              <a:ext cx="1005035" cy="338111"/>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5" name="淘宝店chenying0907 14"/>
            <p:cNvSpPr/>
            <p:nvPr/>
          </p:nvSpPr>
          <p:spPr>
            <a:xfrm>
              <a:off x="3794884" y="5563274"/>
              <a:ext cx="2043410" cy="461928"/>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6" name="淘宝店chenying0907 33"/>
          <p:cNvGrpSpPr/>
          <p:nvPr/>
        </p:nvGrpSpPr>
        <p:grpSpPr bwMode="auto">
          <a:xfrm>
            <a:off x="6159500" y="4102100"/>
            <a:ext cx="2043113" cy="1951038"/>
            <a:chOff x="6159238" y="4101399"/>
            <a:chExt cx="2043410" cy="1950985"/>
          </a:xfrm>
        </p:grpSpPr>
        <p:pic>
          <p:nvPicPr>
            <p:cNvPr id="25614" name="图片 2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196698">
              <a:off x="6624591" y="4101399"/>
              <a:ext cx="1212580" cy="121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6614917" y="5218969"/>
              <a:ext cx="1005033" cy="33812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9" name="淘宝店chenying0907 18"/>
            <p:cNvSpPr/>
            <p:nvPr/>
          </p:nvSpPr>
          <p:spPr>
            <a:xfrm>
              <a:off x="6159238" y="5590434"/>
              <a:ext cx="2043410" cy="461950"/>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0" name="淘宝店chenying0907 34"/>
          <p:cNvGrpSpPr/>
          <p:nvPr/>
        </p:nvGrpSpPr>
        <p:grpSpPr bwMode="auto">
          <a:xfrm>
            <a:off x="8523288" y="4165600"/>
            <a:ext cx="2043112" cy="1870075"/>
            <a:chOff x="8523593" y="4165236"/>
            <a:chExt cx="2043410" cy="1871185"/>
          </a:xfrm>
        </p:grpSpPr>
        <p:pic>
          <p:nvPicPr>
            <p:cNvPr id="25611" name="图片 3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16468">
              <a:off x="8992705" y="4165236"/>
              <a:ext cx="1134441" cy="113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8979271" y="5219962"/>
              <a:ext cx="1005035" cy="33833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23" name="淘宝店chenying0907 22"/>
            <p:cNvSpPr/>
            <p:nvPr/>
          </p:nvSpPr>
          <p:spPr>
            <a:xfrm>
              <a:off x="8523593" y="5574185"/>
              <a:ext cx="2043410" cy="462236"/>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4" name="Group 8"/>
          <p:cNvGrpSpPr>
            <a:grpSpLocks noChangeAspect="1"/>
          </p:cNvGrpSpPr>
          <p:nvPr/>
        </p:nvGrpSpPr>
        <p:grpSpPr bwMode="auto">
          <a:xfrm>
            <a:off x="1246501" y="3455526"/>
            <a:ext cx="9698996" cy="286304"/>
            <a:chOff x="2620" y="2053"/>
            <a:chExt cx="6913" cy="204"/>
          </a:xfrm>
          <a:solidFill>
            <a:schemeClr val="accent1"/>
          </a:solidFill>
        </p:grpSpPr>
        <p:sp>
          <p:nvSpPr>
            <p:cNvPr id="25" name="Freeform 9"/>
            <p:cNvSpPr/>
            <p:nvPr/>
          </p:nvSpPr>
          <p:spPr bwMode="auto">
            <a:xfrm>
              <a:off x="2620" y="2053"/>
              <a:ext cx="169" cy="20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sp>
          <p:nvSpPr>
            <p:cNvPr id="26" name="Freeform 10"/>
            <p:cNvSpPr/>
            <p:nvPr/>
          </p:nvSpPr>
          <p:spPr bwMode="auto">
            <a:xfrm flipV="1">
              <a:off x="2780" y="2138"/>
              <a:ext cx="6593" cy="33"/>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dirty="0"/>
            </a:p>
          </p:txBody>
        </p:sp>
        <p:sp>
          <p:nvSpPr>
            <p:cNvPr id="27" name="Freeform 11"/>
            <p:cNvSpPr/>
            <p:nvPr/>
          </p:nvSpPr>
          <p:spPr bwMode="auto">
            <a:xfrm>
              <a:off x="9365" y="2055"/>
              <a:ext cx="168" cy="199"/>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grpSp>
      <p:grpSp>
        <p:nvGrpSpPr>
          <p:cNvPr id="25608" name="组合 31"/>
          <p:cNvGrpSpPr/>
          <p:nvPr/>
        </p:nvGrpSpPr>
        <p:grpSpPr bwMode="auto">
          <a:xfrm>
            <a:off x="465138" y="476250"/>
            <a:ext cx="3552825" cy="593725"/>
            <a:chOff x="465466" y="476672"/>
            <a:chExt cx="3552497" cy="593276"/>
          </a:xfrm>
        </p:grpSpPr>
        <p:sp>
          <p:nvSpPr>
            <p:cNvPr id="256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56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bwMode="auto">
          <a:xfrm>
            <a:off x="4496027" y="2944108"/>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auto">
          <a:xfrm>
            <a:off x="4496027" y="3557307"/>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4496027" y="4170505"/>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4496027" y="4783703"/>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4496027" y="5396901"/>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auto">
          <a:xfrm>
            <a:off x="4496027" y="6010099"/>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a:spLocks noChangeArrowheads="1"/>
          </p:cNvSpPr>
          <p:nvPr/>
        </p:nvSpPr>
        <p:spPr bwMode="auto">
          <a:xfrm>
            <a:off x="4496027" y="2944108"/>
            <a:ext cx="5238750"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2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点击添加文本信息点击添加文本信息点击添加文本信息点击添加文本信息点击添加文本信息点击添加文本信息点击添加文本信息点击添加文本信息点击添加文本信息点击添加文本信息点击添加文本信息</a:t>
            </a:r>
          </a:p>
          <a:p>
            <a:pPr>
              <a:lnSpc>
                <a:spcPct val="200000"/>
              </a:lnSpc>
              <a:buNone/>
            </a:pPr>
            <a:r>
              <a:rPr lang="zh-CN" altLang="en-US" sz="2000" dirty="0">
                <a:latin typeface="隶书" panose="02010509060101010101" pitchFamily="49" charset="-122"/>
                <a:ea typeface="隶书" panose="02010509060101010101" pitchFamily="49" charset="-122"/>
              </a:rPr>
              <a:t> </a:t>
            </a:r>
          </a:p>
        </p:txBody>
      </p:sp>
      <p:grpSp>
        <p:nvGrpSpPr>
          <p:cNvPr id="13" name="组合 15"/>
          <p:cNvGrpSpPr/>
          <p:nvPr/>
        </p:nvGrpSpPr>
        <p:grpSpPr bwMode="auto">
          <a:xfrm>
            <a:off x="465138" y="476250"/>
            <a:ext cx="3552825" cy="593725"/>
            <a:chOff x="465466" y="476672"/>
            <a:chExt cx="3552497" cy="593276"/>
          </a:xfrm>
        </p:grpSpPr>
        <p:sp>
          <p:nvSpPr>
            <p:cNvPr id="1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1400898" y="1056067"/>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p:cNvSpPr/>
          <p:nvPr/>
        </p:nvSpPr>
        <p:spPr>
          <a:xfrm>
            <a:off x="78043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25" name="椭圆 24"/>
          <p:cNvSpPr/>
          <p:nvPr/>
        </p:nvSpPr>
        <p:spPr>
          <a:xfrm>
            <a:off x="84647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26" name="椭圆 25"/>
          <p:cNvSpPr/>
          <p:nvPr/>
        </p:nvSpPr>
        <p:spPr>
          <a:xfrm>
            <a:off x="9212489" y="2288719"/>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27" name="椭圆 26"/>
          <p:cNvSpPr/>
          <p:nvPr/>
        </p:nvSpPr>
        <p:spPr>
          <a:xfrm>
            <a:off x="99506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strVal val="2/3*#ppt_w"/>
                                          </p:val>
                                        </p:tav>
                                        <p:tav tm="100000">
                                          <p:val>
                                            <p:strVal val="#ppt_w"/>
                                          </p:val>
                                        </p:tav>
                                      </p:tavLst>
                                    </p:anim>
                                    <p:anim calcmode="lin" valueType="num">
                                      <p:cBhvr>
                                        <p:cTn id="18" dur="500" fill="hold"/>
                                        <p:tgtEl>
                                          <p:spTgt spid="24"/>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25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strVal val="2/3*#ppt_w"/>
                                          </p:val>
                                        </p:tav>
                                        <p:tav tm="100000">
                                          <p:val>
                                            <p:strVal val="#ppt_w"/>
                                          </p:val>
                                        </p:tav>
                                      </p:tavLst>
                                    </p:anim>
                                    <p:anim calcmode="lin" valueType="num">
                                      <p:cBhvr>
                                        <p:cTn id="22" dur="500" fill="hold"/>
                                        <p:tgtEl>
                                          <p:spTgt spid="25"/>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strVal val="2/3*#ppt_w"/>
                                          </p:val>
                                        </p:tav>
                                        <p:tav tm="100000">
                                          <p:val>
                                            <p:strVal val="#ppt_w"/>
                                          </p:val>
                                        </p:tav>
                                      </p:tavLst>
                                    </p:anim>
                                    <p:anim calcmode="lin" valueType="num">
                                      <p:cBhvr>
                                        <p:cTn id="26" dur="500" fill="hold"/>
                                        <p:tgtEl>
                                          <p:spTgt spid="26"/>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75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strVal val="2/3*#ppt_w"/>
                                          </p:val>
                                        </p:tav>
                                        <p:tav tm="100000">
                                          <p:val>
                                            <p:strVal val="#ppt_w"/>
                                          </p:val>
                                        </p:tav>
                                      </p:tavLst>
                                    </p:anim>
                                    <p:anim calcmode="lin" valueType="num">
                                      <p:cBhvr>
                                        <p:cTn id="30" dur="500" fill="hold"/>
                                        <p:tgtEl>
                                          <p:spTgt spid="2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6" grpId="0" animBg="1"/>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第肆章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4153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3" name="椭圆 2"/>
          <p:cNvSpPr/>
          <p:nvPr/>
        </p:nvSpPr>
        <p:spPr>
          <a:xfrm>
            <a:off x="90757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4" name="椭圆 3"/>
          <p:cNvSpPr/>
          <p:nvPr/>
        </p:nvSpPr>
        <p:spPr>
          <a:xfrm>
            <a:off x="9823450" y="1662113"/>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5" name="椭圆 4"/>
          <p:cNvSpPr/>
          <p:nvPr/>
        </p:nvSpPr>
        <p:spPr>
          <a:xfrm>
            <a:off x="105616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grpSp>
        <p:nvGrpSpPr>
          <p:cNvPr id="8" name="组合 7"/>
          <p:cNvGrpSpPr/>
          <p:nvPr/>
        </p:nvGrpSpPr>
        <p:grpSpPr bwMode="auto">
          <a:xfrm>
            <a:off x="1390650" y="2652713"/>
            <a:ext cx="3978275" cy="877887"/>
            <a:chOff x="1479175" y="1901578"/>
            <a:chExt cx="3979064" cy="877164"/>
          </a:xfrm>
        </p:grpSpPr>
        <p:sp>
          <p:nvSpPr>
            <p:cNvPr id="297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bwMode="auto">
          <a:xfrm>
            <a:off x="1390650" y="3717925"/>
            <a:ext cx="3978275" cy="876300"/>
            <a:chOff x="1479175" y="1901578"/>
            <a:chExt cx="3979064" cy="877164"/>
          </a:xfrm>
        </p:grpSpPr>
        <p:sp>
          <p:nvSpPr>
            <p:cNvPr id="297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4" name="组合 13"/>
          <p:cNvGrpSpPr/>
          <p:nvPr/>
        </p:nvGrpSpPr>
        <p:grpSpPr bwMode="auto">
          <a:xfrm>
            <a:off x="1390650" y="4751388"/>
            <a:ext cx="3978275" cy="877887"/>
            <a:chOff x="1479175" y="1901578"/>
            <a:chExt cx="3979064" cy="877164"/>
          </a:xfrm>
        </p:grpSpPr>
        <p:sp>
          <p:nvSpPr>
            <p:cNvPr id="29717"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05</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6105525" y="2613025"/>
            <a:ext cx="3978275" cy="876300"/>
            <a:chOff x="1479175" y="1901578"/>
            <a:chExt cx="3979064" cy="877164"/>
          </a:xfrm>
        </p:grpSpPr>
        <p:sp>
          <p:nvSpPr>
            <p:cNvPr id="297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6"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6105525" y="3676650"/>
            <a:ext cx="3978275" cy="877888"/>
            <a:chOff x="1479175" y="1901578"/>
            <a:chExt cx="3979064" cy="877164"/>
          </a:xfrm>
        </p:grpSpPr>
        <p:sp>
          <p:nvSpPr>
            <p:cNvPr id="29713"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4"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3" name="组合 22"/>
          <p:cNvGrpSpPr/>
          <p:nvPr/>
        </p:nvGrpSpPr>
        <p:grpSpPr bwMode="auto">
          <a:xfrm>
            <a:off x="6105525" y="4711700"/>
            <a:ext cx="3978275" cy="877888"/>
            <a:chOff x="1479175" y="1901578"/>
            <a:chExt cx="3979064" cy="877164"/>
          </a:xfrm>
        </p:grpSpPr>
        <p:sp>
          <p:nvSpPr>
            <p:cNvPr id="2971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2"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06</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9708" name="组合 25"/>
          <p:cNvGrpSpPr/>
          <p:nvPr/>
        </p:nvGrpSpPr>
        <p:grpSpPr bwMode="auto">
          <a:xfrm>
            <a:off x="465138" y="476250"/>
            <a:ext cx="3552825" cy="593725"/>
            <a:chOff x="465466" y="476672"/>
            <a:chExt cx="3552497" cy="593276"/>
          </a:xfrm>
        </p:grpSpPr>
        <p:sp>
          <p:nvSpPr>
            <p:cNvPr id="297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97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2/3*#ppt_w"/>
                                          </p:val>
                                        </p:tav>
                                        <p:tav tm="100000">
                                          <p:val>
                                            <p:strVal val="#ppt_w"/>
                                          </p:val>
                                        </p:tav>
                                      </p:tavLst>
                                    </p:anim>
                                    <p:anim calcmode="lin" valueType="num">
                                      <p:cBhvr>
                                        <p:cTn id="12" dur="500" fill="hold"/>
                                        <p:tgtEl>
                                          <p:spTgt spid="3"/>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2/3*#ppt_w"/>
                                          </p:val>
                                        </p:tav>
                                        <p:tav tm="100000">
                                          <p:val>
                                            <p:strVal val="#ppt_w"/>
                                          </p:val>
                                        </p:tav>
                                      </p:tavLst>
                                    </p:anim>
                                    <p:anim calcmode="lin" valueType="num">
                                      <p:cBhvr>
                                        <p:cTn id="16" dur="500" fill="hold"/>
                                        <p:tgtEl>
                                          <p:spTgt spid="4"/>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2/3*#ppt_w"/>
                                          </p:val>
                                        </p:tav>
                                        <p:tav tm="100000">
                                          <p:val>
                                            <p:strVal val="#ppt_w"/>
                                          </p:val>
                                        </p:tav>
                                      </p:tavLst>
                                    </p:anim>
                                    <p:anim calcmode="lin" valueType="num">
                                      <p:cBhvr>
                                        <p:cTn id="20" dur="500" fill="hold"/>
                                        <p:tgtEl>
                                          <p:spTgt spid="5"/>
                                        </p:tgtEl>
                                        <p:attrNameLst>
                                          <p:attrName>ppt_h</p:attrName>
                                        </p:attrNameLst>
                                      </p:cBhvr>
                                      <p:tavLst>
                                        <p:tav tm="0">
                                          <p:val>
                                            <p:strVal val="2/3*#ppt_h"/>
                                          </p:val>
                                        </p:tav>
                                        <p:tav tm="100000">
                                          <p:val>
                                            <p:strVal val="#ppt_h"/>
                                          </p:val>
                                        </p:tav>
                                      </p:tavLst>
                                    </p:anim>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16" presetClass="entr" presetSubtype="2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2000"/>
                            </p:stCondLst>
                            <p:childTnLst>
                              <p:par>
                                <p:cTn id="34" presetID="16" presetClass="entr" presetSubtype="21"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childTnLst>
                          </p:cTn>
                        </p:par>
                        <p:par>
                          <p:cTn id="37" fill="hold">
                            <p:stCondLst>
                              <p:cond delay="2500"/>
                            </p:stCondLst>
                            <p:childTnLst>
                              <p:par>
                                <p:cTn id="38" presetID="16" presetClass="entr" presetSubtype="21"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495425" y="2098675"/>
            <a:ext cx="1754188" cy="1754188"/>
            <a:chOff x="1493507" y="2097894"/>
            <a:chExt cx="1755648" cy="1755648"/>
          </a:xfrm>
        </p:grpSpPr>
        <p:sp>
          <p:nvSpPr>
            <p:cNvPr id="7" name="Chord 6"/>
            <p:cNvSpPr/>
            <p:nvPr/>
          </p:nvSpPr>
          <p:spPr>
            <a:xfrm>
              <a:off x="1493507" y="2865295"/>
              <a:ext cx="1754059" cy="988247"/>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60%</a:t>
              </a:r>
            </a:p>
          </p:txBody>
        </p:sp>
        <p:sp>
          <p:nvSpPr>
            <p:cNvPr id="8" name="Oval 7"/>
            <p:cNvSpPr/>
            <p:nvPr/>
          </p:nvSpPr>
          <p:spPr>
            <a:xfrm>
              <a:off x="1493507" y="2097894"/>
              <a:ext cx="1755648" cy="1755648"/>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4" name="组合 4"/>
          <p:cNvGrpSpPr/>
          <p:nvPr/>
        </p:nvGrpSpPr>
        <p:grpSpPr bwMode="auto">
          <a:xfrm>
            <a:off x="8942388" y="2101850"/>
            <a:ext cx="1755775" cy="1747838"/>
            <a:chOff x="8943623" y="2101878"/>
            <a:chExt cx="1755648" cy="1747681"/>
          </a:xfrm>
        </p:grpSpPr>
        <p:sp>
          <p:nvSpPr>
            <p:cNvPr id="16" name="Freeform 15"/>
            <p:cNvSpPr/>
            <p:nvPr/>
          </p:nvSpPr>
          <p:spPr>
            <a:xfrm>
              <a:off x="8943623" y="2481257"/>
              <a:ext cx="1755648" cy="1365127"/>
            </a:xfrm>
            <a:custGeom>
              <a:avLst/>
              <a:gdLst>
                <a:gd name="connsiteX0" fmla="*/ 1604485 w 1755648"/>
                <a:gd name="connsiteY0" fmla="*/ 0 h 1363915"/>
                <a:gd name="connsiteX1" fmla="*/ 1605730 w 1755648"/>
                <a:gd name="connsiteY1" fmla="*/ 1501 h 1363915"/>
                <a:gd name="connsiteX2" fmla="*/ 1755648 w 1755648"/>
                <a:gd name="connsiteY2" fmla="*/ 490074 h 1363915"/>
                <a:gd name="connsiteX3" fmla="*/ 877824 w 1755648"/>
                <a:gd name="connsiteY3" fmla="*/ 1363915 h 1363915"/>
                <a:gd name="connsiteX4" fmla="*/ 0 w 1755648"/>
                <a:gd name="connsiteY4" fmla="*/ 490074 h 1363915"/>
                <a:gd name="connsiteX5" fmla="*/ 17835 w 1755648"/>
                <a:gd name="connsiteY5" fmla="*/ 313965 h 1363915"/>
                <a:gd name="connsiteX6" fmla="*/ 19210 w 1755648"/>
                <a:gd name="connsiteY6" fmla="*/ 309556 h 1363915"/>
                <a:gd name="connsiteX7" fmla="*/ 465497 w 1755648"/>
                <a:gd name="connsiteY7" fmla="*/ 217496 h 1363915"/>
                <a:gd name="connsiteX8" fmla="*/ 1386872 w 1755648"/>
                <a:gd name="connsiteY8" fmla="*/ 32627 h 1363915"/>
                <a:gd name="connsiteX0-1" fmla="*/ 1604485 w 1755648"/>
                <a:gd name="connsiteY0-2" fmla="*/ 0 h 1363915"/>
                <a:gd name="connsiteX1-3" fmla="*/ 1605730 w 1755648"/>
                <a:gd name="connsiteY1-4" fmla="*/ 1501 h 1363915"/>
                <a:gd name="connsiteX2-5" fmla="*/ 1755648 w 1755648"/>
                <a:gd name="connsiteY2-6" fmla="*/ 490074 h 1363915"/>
                <a:gd name="connsiteX3-7" fmla="*/ 877824 w 1755648"/>
                <a:gd name="connsiteY3-8" fmla="*/ 1363915 h 1363915"/>
                <a:gd name="connsiteX4-9" fmla="*/ 0 w 1755648"/>
                <a:gd name="connsiteY4-10" fmla="*/ 490074 h 1363915"/>
                <a:gd name="connsiteX5-11" fmla="*/ 17835 w 1755648"/>
                <a:gd name="connsiteY5-12" fmla="*/ 313965 h 1363915"/>
                <a:gd name="connsiteX6-13" fmla="*/ 19210 w 1755648"/>
                <a:gd name="connsiteY6-14" fmla="*/ 309556 h 1363915"/>
                <a:gd name="connsiteX7-15" fmla="*/ 465497 w 1755648"/>
                <a:gd name="connsiteY7-16" fmla="*/ 111171 h 1363915"/>
                <a:gd name="connsiteX8-17" fmla="*/ 1386872 w 1755648"/>
                <a:gd name="connsiteY8-18" fmla="*/ 32627 h 1363915"/>
                <a:gd name="connsiteX9" fmla="*/ 1604485 w 1755648"/>
                <a:gd name="connsiteY9" fmla="*/ 0 h 1363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 y="connsiteY9"/>
                </a:cxn>
              </a:cxnLst>
              <a:rect l="l" t="t" r="r" b="b"/>
              <a:pathLst>
                <a:path w="1755648" h="1363915">
                  <a:moveTo>
                    <a:pt x="1604485" y="0"/>
                  </a:moveTo>
                  <a:lnTo>
                    <a:pt x="1605730" y="1501"/>
                  </a:lnTo>
                  <a:cubicBezTo>
                    <a:pt x="1700381" y="140967"/>
                    <a:pt x="1755648" y="309096"/>
                    <a:pt x="1755648" y="490074"/>
                  </a:cubicBezTo>
                  <a:cubicBezTo>
                    <a:pt x="1755648" y="972683"/>
                    <a:pt x="1362633" y="1363915"/>
                    <a:pt x="877824" y="1363915"/>
                  </a:cubicBezTo>
                  <a:cubicBezTo>
                    <a:pt x="393015" y="1363915"/>
                    <a:pt x="0" y="972683"/>
                    <a:pt x="0" y="490074"/>
                  </a:cubicBezTo>
                  <a:cubicBezTo>
                    <a:pt x="0" y="429748"/>
                    <a:pt x="6141" y="370850"/>
                    <a:pt x="17835" y="313965"/>
                  </a:cubicBezTo>
                  <a:lnTo>
                    <a:pt x="19210" y="309556"/>
                  </a:lnTo>
                  <a:cubicBezTo>
                    <a:pt x="167972" y="278869"/>
                    <a:pt x="316735" y="141858"/>
                    <a:pt x="465497" y="111171"/>
                  </a:cubicBezTo>
                  <a:cubicBezTo>
                    <a:pt x="781191" y="43603"/>
                    <a:pt x="1091689" y="81559"/>
                    <a:pt x="1386872" y="32627"/>
                  </a:cubicBezTo>
                  <a:lnTo>
                    <a:pt x="1604485" y="0"/>
                  </a:ln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90%</a:t>
              </a:r>
            </a:p>
          </p:txBody>
        </p:sp>
        <p:sp>
          <p:nvSpPr>
            <p:cNvPr id="17" name="Oval 16"/>
            <p:cNvSpPr/>
            <p:nvPr/>
          </p:nvSpPr>
          <p:spPr>
            <a:xfrm>
              <a:off x="8943623" y="2101878"/>
              <a:ext cx="1755648" cy="1747681"/>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5" name="组合 2"/>
          <p:cNvGrpSpPr/>
          <p:nvPr/>
        </p:nvGrpSpPr>
        <p:grpSpPr bwMode="auto">
          <a:xfrm>
            <a:off x="3978275" y="2101850"/>
            <a:ext cx="1754188" cy="1747838"/>
            <a:chOff x="3976879" y="2101878"/>
            <a:chExt cx="1755648" cy="1747681"/>
          </a:xfrm>
        </p:grpSpPr>
        <p:sp>
          <p:nvSpPr>
            <p:cNvPr id="20" name="Freeform 19"/>
            <p:cNvSpPr/>
            <p:nvPr/>
          </p:nvSpPr>
          <p:spPr>
            <a:xfrm>
              <a:off x="4245390" y="3440021"/>
              <a:ext cx="1344143" cy="395251"/>
            </a:xfrm>
            <a:custGeom>
              <a:avLst/>
              <a:gdLst>
                <a:gd name="connsiteX0" fmla="*/ 1527957 w 1527957"/>
                <a:gd name="connsiteY0" fmla="*/ 0 h 623770"/>
                <a:gd name="connsiteX1" fmla="*/ 1499871 w 1527957"/>
                <a:gd name="connsiteY1" fmla="*/ 90068 h 623770"/>
                <a:gd name="connsiteX2" fmla="*/ 691030 w 1527957"/>
                <a:gd name="connsiteY2" fmla="*/ 623770 h 623770"/>
                <a:gd name="connsiteX3" fmla="*/ 70315 w 1527957"/>
                <a:gd name="connsiteY3" fmla="*/ 367828 h 623770"/>
                <a:gd name="connsiteX4" fmla="*/ 0 w 1527957"/>
                <a:gd name="connsiteY4" fmla="*/ 282992 h 623770"/>
                <a:gd name="connsiteX5" fmla="*/ 164586 w 1527957"/>
                <a:gd name="connsiteY5" fmla="*/ 254714 h 623770"/>
                <a:gd name="connsiteX6" fmla="*/ 1388267 w 1527957"/>
                <a:gd name="connsiteY6" fmla="*/ 15544 h 623770"/>
                <a:gd name="connsiteX0-1" fmla="*/ 1527957 w 1527957"/>
                <a:gd name="connsiteY0-2" fmla="*/ 0 h 623770"/>
                <a:gd name="connsiteX1-3" fmla="*/ 1499871 w 1527957"/>
                <a:gd name="connsiteY1-4" fmla="*/ 90068 h 623770"/>
                <a:gd name="connsiteX2-5" fmla="*/ 691030 w 1527957"/>
                <a:gd name="connsiteY2-6" fmla="*/ 623770 h 623770"/>
                <a:gd name="connsiteX3-7" fmla="*/ 70315 w 1527957"/>
                <a:gd name="connsiteY3-8" fmla="*/ 367828 h 623770"/>
                <a:gd name="connsiteX4-9" fmla="*/ 0 w 1527957"/>
                <a:gd name="connsiteY4-10" fmla="*/ 282992 h 623770"/>
                <a:gd name="connsiteX5-11" fmla="*/ 164586 w 1527957"/>
                <a:gd name="connsiteY5-12" fmla="*/ 254713 h 623770"/>
                <a:gd name="connsiteX6-13" fmla="*/ 1388267 w 1527957"/>
                <a:gd name="connsiteY6-14" fmla="*/ 15544 h 623770"/>
                <a:gd name="connsiteX7" fmla="*/ 1527957 w 1527957"/>
                <a:gd name="connsiteY7" fmla="*/ 0 h 623770"/>
                <a:gd name="connsiteX0-15" fmla="*/ 1527957 w 1527957"/>
                <a:gd name="connsiteY0-16" fmla="*/ 0 h 623770"/>
                <a:gd name="connsiteX1-17" fmla="*/ 1499871 w 1527957"/>
                <a:gd name="connsiteY1-18" fmla="*/ 90068 h 623770"/>
                <a:gd name="connsiteX2-19" fmla="*/ 691030 w 1527957"/>
                <a:gd name="connsiteY2-20" fmla="*/ 623770 h 623770"/>
                <a:gd name="connsiteX3-21" fmla="*/ 70315 w 1527957"/>
                <a:gd name="connsiteY3-22" fmla="*/ 367828 h 623770"/>
                <a:gd name="connsiteX4-23" fmla="*/ 0 w 1527957"/>
                <a:gd name="connsiteY4-24" fmla="*/ 282992 h 623770"/>
                <a:gd name="connsiteX5-25" fmla="*/ 164586 w 1527957"/>
                <a:gd name="connsiteY5-26" fmla="*/ 254713 h 623770"/>
                <a:gd name="connsiteX6-27" fmla="*/ 1388267 w 1527957"/>
                <a:gd name="connsiteY6-28" fmla="*/ 15544 h 623770"/>
                <a:gd name="connsiteX7-29" fmla="*/ 1527957 w 1527957"/>
                <a:gd name="connsiteY7-30" fmla="*/ 0 h 623770"/>
                <a:gd name="connsiteX0-31" fmla="*/ 1527957 w 1527957"/>
                <a:gd name="connsiteY0-32" fmla="*/ 3472 h 627242"/>
                <a:gd name="connsiteX1-33" fmla="*/ 1499871 w 1527957"/>
                <a:gd name="connsiteY1-34" fmla="*/ 93540 h 627242"/>
                <a:gd name="connsiteX2-35" fmla="*/ 691030 w 1527957"/>
                <a:gd name="connsiteY2-36" fmla="*/ 627242 h 627242"/>
                <a:gd name="connsiteX3-37" fmla="*/ 70315 w 1527957"/>
                <a:gd name="connsiteY3-38" fmla="*/ 371300 h 627242"/>
                <a:gd name="connsiteX4-39" fmla="*/ 0 w 1527957"/>
                <a:gd name="connsiteY4-40" fmla="*/ 286464 h 627242"/>
                <a:gd name="connsiteX5-41" fmla="*/ 176907 w 1527957"/>
                <a:gd name="connsiteY5-42" fmla="*/ 123284 h 627242"/>
                <a:gd name="connsiteX6-43" fmla="*/ 1388267 w 1527957"/>
                <a:gd name="connsiteY6-44" fmla="*/ 19016 h 627242"/>
                <a:gd name="connsiteX7-45" fmla="*/ 1527957 w 1527957"/>
                <a:gd name="connsiteY7-46" fmla="*/ 3472 h 6272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527957" h="627242">
                  <a:moveTo>
                    <a:pt x="1527957" y="3472"/>
                  </a:moveTo>
                  <a:lnTo>
                    <a:pt x="1499871" y="93540"/>
                  </a:lnTo>
                  <a:cubicBezTo>
                    <a:pt x="1366610" y="407174"/>
                    <a:pt x="1054637" y="627242"/>
                    <a:pt x="691030" y="627242"/>
                  </a:cubicBezTo>
                  <a:cubicBezTo>
                    <a:pt x="448626" y="627242"/>
                    <a:pt x="229170" y="529434"/>
                    <a:pt x="70315" y="371300"/>
                  </a:cubicBezTo>
                  <a:lnTo>
                    <a:pt x="0" y="286464"/>
                  </a:lnTo>
                  <a:lnTo>
                    <a:pt x="176907" y="123284"/>
                  </a:lnTo>
                  <a:cubicBezTo>
                    <a:pt x="623453" y="-110261"/>
                    <a:pt x="1008067" y="69307"/>
                    <a:pt x="1388267" y="19016"/>
                  </a:cubicBezTo>
                  <a:lnTo>
                    <a:pt x="1527957" y="3472"/>
                  </a:lnTo>
                  <a:close/>
                </a:path>
              </a:pathLst>
            </a:cu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10%</a:t>
              </a:r>
            </a:p>
          </p:txBody>
        </p:sp>
        <p:sp>
          <p:nvSpPr>
            <p:cNvPr id="21" name="Oval 20"/>
            <p:cNvSpPr/>
            <p:nvPr/>
          </p:nvSpPr>
          <p:spPr>
            <a:xfrm>
              <a:off x="3976879" y="2101878"/>
              <a:ext cx="1755648" cy="17476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9" name="组合 18"/>
          <p:cNvGrpSpPr/>
          <p:nvPr/>
        </p:nvGrpSpPr>
        <p:grpSpPr bwMode="auto">
          <a:xfrm>
            <a:off x="6383338" y="2181225"/>
            <a:ext cx="1755775" cy="1755775"/>
            <a:chOff x="1493507" y="2097894"/>
            <a:chExt cx="1755648" cy="1755648"/>
          </a:xfrm>
        </p:grpSpPr>
        <p:sp>
          <p:nvSpPr>
            <p:cNvPr id="22" name="Chord 6"/>
            <p:cNvSpPr/>
            <p:nvPr/>
          </p:nvSpPr>
          <p:spPr>
            <a:xfrm>
              <a:off x="1504618" y="3009053"/>
              <a:ext cx="1728663" cy="831790"/>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chemeClr val="accent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25</a:t>
              </a: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a:t>
              </a:r>
            </a:p>
          </p:txBody>
        </p:sp>
        <p:sp>
          <p:nvSpPr>
            <p:cNvPr id="23" name="Oval 7"/>
            <p:cNvSpPr/>
            <p:nvPr/>
          </p:nvSpPr>
          <p:spPr>
            <a:xfrm>
              <a:off x="1493507" y="2097894"/>
              <a:ext cx="1755648" cy="175564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8" name="组合 17"/>
          <p:cNvGrpSpPr/>
          <p:nvPr/>
        </p:nvGrpSpPr>
        <p:grpSpPr bwMode="auto">
          <a:xfrm>
            <a:off x="1273175" y="4402138"/>
            <a:ext cx="2197100" cy="1171575"/>
            <a:chOff x="8706137" y="3065031"/>
            <a:chExt cx="2195935" cy="1172629"/>
          </a:xfrm>
        </p:grpSpPr>
        <p:sp>
          <p:nvSpPr>
            <p:cNvPr id="26643"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4"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 name="组合 25"/>
          <p:cNvGrpSpPr/>
          <p:nvPr/>
        </p:nvGrpSpPr>
        <p:grpSpPr bwMode="auto">
          <a:xfrm>
            <a:off x="3738563" y="4400550"/>
            <a:ext cx="2195512" cy="1173163"/>
            <a:chOff x="8706137" y="3065031"/>
            <a:chExt cx="2195935" cy="1172629"/>
          </a:xfrm>
        </p:grpSpPr>
        <p:sp>
          <p:nvSpPr>
            <p:cNvPr id="26641"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2"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6" name="组合 35"/>
          <p:cNvGrpSpPr/>
          <p:nvPr/>
        </p:nvGrpSpPr>
        <p:grpSpPr bwMode="auto">
          <a:xfrm>
            <a:off x="6299200" y="4402138"/>
            <a:ext cx="2195513" cy="1171575"/>
            <a:chOff x="8706137" y="3065031"/>
            <a:chExt cx="2195935" cy="1172629"/>
          </a:xfrm>
        </p:grpSpPr>
        <p:sp>
          <p:nvSpPr>
            <p:cNvPr id="26639"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0"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9" name="组合 38"/>
          <p:cNvGrpSpPr/>
          <p:nvPr/>
        </p:nvGrpSpPr>
        <p:grpSpPr bwMode="auto">
          <a:xfrm>
            <a:off x="8763000" y="4400550"/>
            <a:ext cx="2197100" cy="1173163"/>
            <a:chOff x="8706137" y="3065031"/>
            <a:chExt cx="2195935" cy="1172629"/>
          </a:xfrm>
        </p:grpSpPr>
        <p:sp>
          <p:nvSpPr>
            <p:cNvPr id="26637"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38"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634" name="组合 26"/>
          <p:cNvGrpSpPr/>
          <p:nvPr/>
        </p:nvGrpSpPr>
        <p:grpSpPr bwMode="auto">
          <a:xfrm>
            <a:off x="465138" y="476250"/>
            <a:ext cx="3552825" cy="593725"/>
            <a:chOff x="465466" y="476672"/>
            <a:chExt cx="3552497" cy="593276"/>
          </a:xfrm>
        </p:grpSpPr>
        <p:sp>
          <p:nvSpPr>
            <p:cNvPr id="2663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663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par>
                          <p:cTn id="33" fill="hold">
                            <p:stCondLst>
                              <p:cond delay="20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787" y="2484329"/>
            <a:ext cx="4924425" cy="202882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7312" y="3181080"/>
            <a:ext cx="457993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3" name="组合 4"/>
          <p:cNvGrpSpPr/>
          <p:nvPr/>
        </p:nvGrpSpPr>
        <p:grpSpPr bwMode="auto">
          <a:xfrm>
            <a:off x="573542" y="2678340"/>
            <a:ext cx="3284537" cy="1859945"/>
            <a:chOff x="721818" y="2131192"/>
            <a:chExt cx="3285032" cy="1859862"/>
          </a:xfrm>
        </p:grpSpPr>
        <p:sp>
          <p:nvSpPr>
            <p:cNvPr id="36877" name="矩形 2"/>
            <p:cNvSpPr>
              <a:spLocks noChangeArrowheads="1"/>
            </p:cNvSpPr>
            <p:nvPr/>
          </p:nvSpPr>
          <p:spPr bwMode="auto">
            <a:xfrm>
              <a:off x="721818" y="2487824"/>
              <a:ext cx="3285032" cy="150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a:t>
              </a:r>
            </a:p>
          </p:txBody>
        </p:sp>
        <p:sp>
          <p:nvSpPr>
            <p:cNvPr id="36878" name="矩形 3"/>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4" name="组合 5"/>
          <p:cNvGrpSpPr/>
          <p:nvPr/>
        </p:nvGrpSpPr>
        <p:grpSpPr bwMode="auto">
          <a:xfrm>
            <a:off x="4574042" y="1886178"/>
            <a:ext cx="3284537" cy="1489075"/>
            <a:chOff x="721818" y="2131192"/>
            <a:chExt cx="3285032" cy="1490597"/>
          </a:xfrm>
        </p:grpSpPr>
        <p:sp>
          <p:nvSpPr>
            <p:cNvPr id="36875" name="矩形 6"/>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6" name="矩形 7"/>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5" name="组合 8"/>
          <p:cNvGrpSpPr/>
          <p:nvPr/>
        </p:nvGrpSpPr>
        <p:grpSpPr bwMode="auto">
          <a:xfrm>
            <a:off x="8295142" y="2678340"/>
            <a:ext cx="3284537" cy="1490663"/>
            <a:chOff x="721818" y="2131192"/>
            <a:chExt cx="3285032" cy="1490597"/>
          </a:xfrm>
        </p:grpSpPr>
        <p:sp>
          <p:nvSpPr>
            <p:cNvPr id="36873" name="矩形 9"/>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4" name="矩形 10"/>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6870" name="组合 11"/>
          <p:cNvGrpSpPr/>
          <p:nvPr/>
        </p:nvGrpSpPr>
        <p:grpSpPr bwMode="auto">
          <a:xfrm>
            <a:off x="465138" y="476250"/>
            <a:ext cx="3552825" cy="593725"/>
            <a:chOff x="465466" y="476672"/>
            <a:chExt cx="3552497" cy="593276"/>
          </a:xfrm>
        </p:grpSpPr>
        <p:sp>
          <p:nvSpPr>
            <p:cNvPr id="3687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687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5843"/>
                                        </p:tgtEl>
                                        <p:attrNameLst>
                                          <p:attrName>style.visibility</p:attrName>
                                        </p:attrNameLst>
                                      </p:cBhvr>
                                      <p:to>
                                        <p:strVal val="visible"/>
                                      </p:to>
                                    </p:set>
                                    <p:animEffect transition="in" filter="wipe(down)">
                                      <p:cBhvr>
                                        <p:cTn id="13" dur="500"/>
                                        <p:tgtEl>
                                          <p:spTgt spid="35843"/>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down)">
                                      <p:cBhvr>
                                        <p:cTn id="17" dur="500"/>
                                        <p:tgtEl>
                                          <p:spTgt spid="35844"/>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5845"/>
                                        </p:tgtEl>
                                        <p:attrNameLst>
                                          <p:attrName>style.visibility</p:attrName>
                                        </p:attrNameLst>
                                      </p:cBhvr>
                                      <p:to>
                                        <p:strVal val="visible"/>
                                      </p:to>
                                    </p:set>
                                    <p:animEffect transition="in" filter="wipe(down)">
                                      <p:cBhvr>
                                        <p:cTn id="21"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34558" t="74892" r="14218"/>
          <a:stretch>
            <a:fillRect/>
          </a:stretch>
        </p:blipFill>
        <p:spPr bwMode="auto">
          <a:xfrm>
            <a:off x="1639435" y="2032227"/>
            <a:ext cx="22558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1145722" y="3934052"/>
            <a:ext cx="3143250" cy="13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200000"/>
              </a:lnSpc>
              <a:spcBef>
                <a:spcPct val="0"/>
              </a:spcBef>
              <a:buNone/>
            </a:pPr>
            <a:r>
              <a:rPr lang="zh-CN" altLang="en-US" sz="14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400" dirty="0">
                <a:latin typeface="隶书" panose="02010509060101010101" pitchFamily="49" charset="-122"/>
                <a:ea typeface="隶书" panose="02010509060101010101" pitchFamily="49" charset="-122"/>
                <a:sym typeface="宋体" panose="02010600030101010101" pitchFamily="2" charset="-122"/>
              </a:rPr>
              <a:t>https://[-</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本信点击此处添加文本信</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8185" t="50000" r="38739" b="24892"/>
          <a:stretch>
            <a:fillRect/>
          </a:stretch>
        </p:blipFill>
        <p:spPr bwMode="auto">
          <a:xfrm>
            <a:off x="5070022" y="1673452"/>
            <a:ext cx="241935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4527097"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22655" t="9694" r="23610" b="63870"/>
          <a:stretch>
            <a:fillRect/>
          </a:stretch>
        </p:blipFill>
        <p:spPr bwMode="auto">
          <a:xfrm>
            <a:off x="8459335" y="1741714"/>
            <a:ext cx="22479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8086272"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grpSp>
        <p:nvGrpSpPr>
          <p:cNvPr id="35848" name="组合 10"/>
          <p:cNvGrpSpPr/>
          <p:nvPr/>
        </p:nvGrpSpPr>
        <p:grpSpPr bwMode="auto">
          <a:xfrm>
            <a:off x="465138" y="476250"/>
            <a:ext cx="3552825" cy="593725"/>
            <a:chOff x="465466" y="476672"/>
            <a:chExt cx="3552497" cy="593276"/>
          </a:xfrm>
        </p:grpSpPr>
        <p:sp>
          <p:nvSpPr>
            <p:cNvPr id="3584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585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750"/>
                                        <p:tgtEl>
                                          <p:spTgt spid="7"/>
                                        </p:tgtEl>
                                      </p:cBhvr>
                                    </p:animEffect>
                                    <p:anim calcmode="lin" valueType="num">
                                      <p:cBhvr>
                                        <p:cTn id="37" dur="750" fill="hold"/>
                                        <p:tgtEl>
                                          <p:spTgt spid="7"/>
                                        </p:tgtEl>
                                        <p:attrNameLst>
                                          <p:attrName>ppt_x</p:attrName>
                                        </p:attrNameLst>
                                      </p:cBhvr>
                                      <p:tavLst>
                                        <p:tav tm="0">
                                          <p:val>
                                            <p:strVal val="#ppt_x"/>
                                          </p:val>
                                        </p:tav>
                                        <p:tav tm="100000">
                                          <p:val>
                                            <p:strVal val="#ppt_x"/>
                                          </p:val>
                                        </p:tav>
                                      </p:tavLst>
                                    </p:anim>
                                    <p:anim calcmode="lin" valueType="num">
                                      <p:cBhvr>
                                        <p:cTn id="38"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19280"/>
          <a:stretch>
            <a:fillRect/>
          </a:stretch>
        </p:blipFill>
        <p:spPr>
          <a:xfrm>
            <a:off x="591323" y="1429265"/>
            <a:ext cx="10816186" cy="33054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stretch>
            <a:fillRect/>
          </a:stretch>
        </p:blipFill>
        <p:spPr>
          <a:xfrm>
            <a:off x="486016" y="1326098"/>
            <a:ext cx="5687476" cy="1671544"/>
          </a:xfrm>
          <a:prstGeom prst="rect">
            <a:avLst/>
          </a:prstGeom>
        </p:spPr>
      </p:pic>
      <p:pic>
        <p:nvPicPr>
          <p:cNvPr id="7" name="图片 6"/>
          <p:cNvPicPr>
            <a:picLocks noChangeAspect="1"/>
          </p:cNvPicPr>
          <p:nvPr/>
        </p:nvPicPr>
        <p:blipFill>
          <a:blip r:embed="rId3"/>
          <a:stretch>
            <a:fillRect/>
          </a:stretch>
        </p:blipFill>
        <p:spPr>
          <a:xfrm>
            <a:off x="465138" y="3118018"/>
            <a:ext cx="5609984" cy="1294956"/>
          </a:xfrm>
          <a:prstGeom prst="rect">
            <a:avLst/>
          </a:prstGeom>
        </p:spPr>
      </p:pic>
      <p:pic>
        <p:nvPicPr>
          <p:cNvPr id="8" name="图片 7"/>
          <p:cNvPicPr>
            <a:picLocks noChangeAspect="1"/>
          </p:cNvPicPr>
          <p:nvPr/>
        </p:nvPicPr>
        <p:blipFill>
          <a:blip r:embed="rId4"/>
          <a:stretch>
            <a:fillRect/>
          </a:stretch>
        </p:blipFill>
        <p:spPr>
          <a:xfrm>
            <a:off x="486016" y="4627075"/>
            <a:ext cx="5609984" cy="1432762"/>
          </a:xfrm>
          <a:prstGeom prst="rect">
            <a:avLst/>
          </a:prstGeom>
        </p:spPr>
      </p:pic>
      <p:pic>
        <p:nvPicPr>
          <p:cNvPr id="9" name="图片 8"/>
          <p:cNvPicPr>
            <a:picLocks noChangeAspect="1"/>
          </p:cNvPicPr>
          <p:nvPr/>
        </p:nvPicPr>
        <p:blipFill>
          <a:blip r:embed="rId5"/>
          <a:stretch>
            <a:fillRect/>
          </a:stretch>
        </p:blipFill>
        <p:spPr>
          <a:xfrm>
            <a:off x="6184209" y="1327044"/>
            <a:ext cx="5687476" cy="1591266"/>
          </a:xfrm>
          <a:prstGeom prst="rect">
            <a:avLst/>
          </a:prstGeom>
        </p:spPr>
      </p:pic>
      <p:pic>
        <p:nvPicPr>
          <p:cNvPr id="13" name="图片 12"/>
          <p:cNvPicPr>
            <a:picLocks noChangeAspect="1"/>
          </p:cNvPicPr>
          <p:nvPr/>
        </p:nvPicPr>
        <p:blipFill>
          <a:blip r:embed="rId6"/>
          <a:stretch>
            <a:fillRect/>
          </a:stretch>
        </p:blipFill>
        <p:spPr>
          <a:xfrm>
            <a:off x="6137756" y="3118017"/>
            <a:ext cx="5589106" cy="1294957"/>
          </a:xfrm>
          <a:prstGeom prst="rect">
            <a:avLst/>
          </a:prstGeom>
        </p:spPr>
      </p:pic>
      <p:pic>
        <p:nvPicPr>
          <p:cNvPr id="14" name="图片 13"/>
          <p:cNvPicPr>
            <a:picLocks noChangeAspect="1"/>
          </p:cNvPicPr>
          <p:nvPr/>
        </p:nvPicPr>
        <p:blipFill>
          <a:blip r:embed="rId7"/>
          <a:stretch>
            <a:fillRect/>
          </a:stretch>
        </p:blipFill>
        <p:spPr>
          <a:xfrm>
            <a:off x="6173492" y="4605146"/>
            <a:ext cx="5651740" cy="147661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129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2944</Words>
  <Application>Microsoft Office PowerPoint</Application>
  <PresentationFormat>宽屏</PresentationFormat>
  <Paragraphs>455</Paragraphs>
  <Slides>71</Slides>
  <Notes>6</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71</vt:i4>
      </vt:variant>
    </vt:vector>
  </HeadingPairs>
  <TitlesOfParts>
    <vt:vector size="86" baseType="lpstr">
      <vt:lpstr>PingFangSC</vt:lpstr>
      <vt:lpstr>等线</vt:lpstr>
      <vt:lpstr>等线 Light</vt:lpstr>
      <vt:lpstr>汉仪喵魂体W</vt:lpstr>
      <vt:lpstr>汉仪小麦体简</vt:lpstr>
      <vt:lpstr>华文楷体</vt:lpstr>
      <vt:lpstr>楷体_GB2312</vt:lpstr>
      <vt:lpstr>隶书</vt:lpstr>
      <vt:lpstr>宋体</vt:lpstr>
      <vt:lpstr>腾祥相思简</vt:lpstr>
      <vt:lpstr>微软雅黑</vt:lpstr>
      <vt:lpstr>Arial</vt:lpstr>
      <vt:lpstr>Cambria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周 诚信</cp:lastModifiedBy>
  <cp:revision>83</cp:revision>
  <dcterms:created xsi:type="dcterms:W3CDTF">2017-06-26T09:27:00Z</dcterms:created>
  <dcterms:modified xsi:type="dcterms:W3CDTF">2020-12-12T06:25:15Z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